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8-1.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3-1.pn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4-1.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6-1.pn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9-1.png"/><Relationship Id="rId3" Type="http://schemas.openxmlformats.org/officeDocument/2006/relationships/slideLayout" Target="../slideLayouts/slideLayout1.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0-1.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904286"/>
            <a:ext cx="7477601" cy="1916430"/>
          </a:xfrm>
          <a:prstGeom prst="rect">
            <a:avLst/>
          </a:prstGeom>
          <a:noFill/>
          <a:ln/>
        </p:spPr>
        <p:txBody>
          <a:bodyPr wrap="square" rtlCol="0" anchor="t"/>
          <a:lstStyle/>
          <a:p>
            <a:pPr indent="0" marL="0">
              <a:lnSpc>
                <a:spcPts val="7545"/>
              </a:lnSpc>
              <a:buNone/>
            </a:pPr>
            <a:r>
              <a:rPr lang="en-US" sz="6036" b="1" dirty="0">
                <a:solidFill>
                  <a:srgbClr val="101014"/>
                </a:solidFill>
                <a:latin typeface="Playfair Display" pitchFamily="34" charset="0"/>
                <a:ea typeface="Playfair Display" pitchFamily="34" charset="-122"/>
                <a:cs typeface="Playfair Display" pitchFamily="34" charset="-120"/>
              </a:rPr>
              <a:t>IHC – Assignment n.2</a:t>
            </a:r>
            <a:endParaRPr lang="en-US" sz="6036" dirty="0"/>
          </a:p>
        </p:txBody>
      </p:sp>
      <p:sp>
        <p:nvSpPr>
          <p:cNvPr id="6" name="Text 3"/>
          <p:cNvSpPr/>
          <p:nvPr/>
        </p:nvSpPr>
        <p:spPr>
          <a:xfrm>
            <a:off x="833199" y="4153972"/>
            <a:ext cx="7477601" cy="355402"/>
          </a:xfrm>
          <a:prstGeom prst="rect">
            <a:avLst/>
          </a:prstGeom>
          <a:noFill/>
          <a:ln/>
        </p:spPr>
        <p:txBody>
          <a:bodyPr wrap="none" rtlCol="0" anchor="t"/>
          <a:lstStyle/>
          <a:p>
            <a:pPr indent="0" marL="0">
              <a:lnSpc>
                <a:spcPts val="2799"/>
              </a:lnSpc>
              <a:buNone/>
            </a:pPr>
            <a:endParaRPr lang="en-US" sz="1750" dirty="0"/>
          </a:p>
        </p:txBody>
      </p:sp>
      <p:sp>
        <p:nvSpPr>
          <p:cNvPr id="7" name="Text 4"/>
          <p:cNvSpPr/>
          <p:nvPr/>
        </p:nvSpPr>
        <p:spPr>
          <a:xfrm>
            <a:off x="833199" y="4759285"/>
            <a:ext cx="7477601"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Project Title: CAP</a:t>
            </a:r>
            <a:endParaRPr lang="en-US" sz="1750" dirty="0"/>
          </a:p>
        </p:txBody>
      </p:sp>
      <p:sp>
        <p:nvSpPr>
          <p:cNvPr id="8" name="Text 5"/>
          <p:cNvSpPr/>
          <p:nvPr/>
        </p:nvSpPr>
        <p:spPr>
          <a:xfrm>
            <a:off x="833199" y="5364599"/>
            <a:ext cx="7477601"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Group: Ricardo, João &amp; Miguel</a:t>
            </a:r>
            <a:endParaRPr lang="en-US" sz="1750" dirty="0"/>
          </a:p>
        </p:txBody>
      </p:sp>
      <p:sp>
        <p:nvSpPr>
          <p:cNvPr id="9" name="Text 6"/>
          <p:cNvSpPr/>
          <p:nvPr/>
        </p:nvSpPr>
        <p:spPr>
          <a:xfrm>
            <a:off x="833199" y="5969913"/>
            <a:ext cx="7477601"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Lab Class: P6</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11144607"/>
          </a:xfrm>
          <a:prstGeom prst="rect">
            <a:avLst/>
          </a:prstGeom>
          <a:solidFill>
            <a:srgbClr val="F3F3F7"/>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b="1" dirty="0">
                <a:solidFill>
                  <a:srgbClr val="101014"/>
                </a:solidFill>
                <a:latin typeface="Playfair Display" pitchFamily="34" charset="0"/>
                <a:ea typeface="Playfair Display" pitchFamily="34" charset="-122"/>
                <a:cs typeface="Playfair Display" pitchFamily="34" charset="-120"/>
              </a:rPr>
              <a:t>Requirements</a:t>
            </a:r>
            <a:endParaRPr lang="en-US" sz="3062" dirty="0"/>
          </a:p>
        </p:txBody>
      </p:sp>
      <p:sp>
        <p:nvSpPr>
          <p:cNvPr id="5" name="Text 3"/>
          <p:cNvSpPr/>
          <p:nvPr/>
        </p:nvSpPr>
        <p:spPr>
          <a:xfrm>
            <a:off x="3621167" y="1302425"/>
            <a:ext cx="1562457" cy="243007"/>
          </a:xfrm>
          <a:prstGeom prst="rect">
            <a:avLst/>
          </a:prstGeom>
          <a:noFill/>
          <a:ln/>
        </p:spPr>
        <p:txBody>
          <a:bodyPr wrap="none" rtlCol="0" anchor="t"/>
          <a:lstStyle/>
          <a:p>
            <a:pPr indent="0" marL="0">
              <a:lnSpc>
                <a:spcPts val="1914"/>
              </a:lnSpc>
              <a:buNone/>
            </a:pPr>
            <a:r>
              <a:rPr lang="en-US" sz="1531" b="1" dirty="0">
                <a:solidFill>
                  <a:srgbClr val="101014"/>
                </a:solidFill>
                <a:latin typeface="Playfair Display" pitchFamily="34" charset="0"/>
                <a:ea typeface="Playfair Display" pitchFamily="34" charset="-122"/>
                <a:cs typeface="Playfair Display" pitchFamily="34" charset="-120"/>
              </a:rPr>
              <a:t>Non Functional</a:t>
            </a:r>
            <a:endParaRPr lang="en-US" sz="1531" dirty="0"/>
          </a:p>
        </p:txBody>
      </p:sp>
      <p:sp>
        <p:nvSpPr>
          <p:cNvPr id="6" name="Text 4"/>
          <p:cNvSpPr/>
          <p:nvPr/>
        </p:nvSpPr>
        <p:spPr>
          <a:xfrm>
            <a:off x="3621167" y="1700927"/>
            <a:ext cx="15624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•Usability</a:t>
            </a:r>
            <a:endParaRPr lang="en-US" sz="1225" dirty="0"/>
          </a:p>
        </p:txBody>
      </p:sp>
      <p:sp>
        <p:nvSpPr>
          <p:cNvPr id="7" name="Text 5"/>
          <p:cNvSpPr/>
          <p:nvPr/>
        </p:nvSpPr>
        <p:spPr>
          <a:xfrm>
            <a:off x="3621167" y="2089547"/>
            <a:ext cx="15624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•Easy to use</a:t>
            </a:r>
            <a:endParaRPr lang="en-US" sz="1225" dirty="0"/>
          </a:p>
        </p:txBody>
      </p:sp>
      <p:sp>
        <p:nvSpPr>
          <p:cNvPr id="8" name="Text 6"/>
          <p:cNvSpPr/>
          <p:nvPr/>
        </p:nvSpPr>
        <p:spPr>
          <a:xfrm>
            <a:off x="3621167" y="2478167"/>
            <a:ext cx="15624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•Easy to learn</a:t>
            </a:r>
            <a:endParaRPr lang="en-US" sz="1225" dirty="0"/>
          </a:p>
        </p:txBody>
      </p:sp>
      <p:sp>
        <p:nvSpPr>
          <p:cNvPr id="9" name="Text 7"/>
          <p:cNvSpPr/>
          <p:nvPr/>
        </p:nvSpPr>
        <p:spPr>
          <a:xfrm>
            <a:off x="3621167" y="2866787"/>
            <a:ext cx="15624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•Responsive</a:t>
            </a:r>
            <a:endParaRPr lang="en-US" sz="1225" dirty="0"/>
          </a:p>
        </p:txBody>
      </p:sp>
      <p:sp>
        <p:nvSpPr>
          <p:cNvPr id="10" name="Text 8"/>
          <p:cNvSpPr/>
          <p:nvPr/>
        </p:nvSpPr>
        <p:spPr>
          <a:xfrm>
            <a:off x="3621167" y="3255407"/>
            <a:ext cx="1562457" cy="497443"/>
          </a:xfrm>
          <a:prstGeom prst="rect">
            <a:avLst/>
          </a:prstGeom>
          <a:noFill/>
          <a:ln/>
        </p:spPr>
        <p:txBody>
          <a:bodyPr wrap="squar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•Aesthetic and Minimalist Design</a:t>
            </a:r>
            <a:endParaRPr lang="en-US" sz="1225" dirty="0"/>
          </a:p>
        </p:txBody>
      </p:sp>
      <p:sp>
        <p:nvSpPr>
          <p:cNvPr id="11" name="Text 9"/>
          <p:cNvSpPr/>
          <p:nvPr/>
        </p:nvSpPr>
        <p:spPr>
          <a:xfrm>
            <a:off x="5570577" y="1302425"/>
            <a:ext cx="1944172" cy="243007"/>
          </a:xfrm>
          <a:prstGeom prst="rect">
            <a:avLst/>
          </a:prstGeom>
          <a:noFill/>
          <a:ln/>
        </p:spPr>
        <p:txBody>
          <a:bodyPr wrap="none" rtlCol="0" anchor="t"/>
          <a:lstStyle/>
          <a:p>
            <a:pPr indent="0" marL="0">
              <a:lnSpc>
                <a:spcPts val="1914"/>
              </a:lnSpc>
              <a:buNone/>
            </a:pPr>
            <a:r>
              <a:rPr lang="en-US" sz="1531" b="1" dirty="0">
                <a:solidFill>
                  <a:srgbClr val="101014"/>
                </a:solidFill>
                <a:latin typeface="Playfair Display" pitchFamily="34" charset="0"/>
                <a:ea typeface="Playfair Display" pitchFamily="34" charset="-122"/>
                <a:cs typeface="Playfair Display" pitchFamily="34" charset="-120"/>
              </a:rPr>
              <a:t>Functional</a:t>
            </a:r>
            <a:endParaRPr lang="en-US" sz="1531" dirty="0"/>
          </a:p>
        </p:txBody>
      </p:sp>
      <p:sp>
        <p:nvSpPr>
          <p:cNvPr id="12" name="Text 10"/>
          <p:cNvSpPr/>
          <p:nvPr/>
        </p:nvSpPr>
        <p:spPr>
          <a:xfrm>
            <a:off x="5570577" y="170092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Create the Data needed for the various tables</a:t>
            </a:r>
            <a:endParaRPr lang="en-US" sz="1225" dirty="0"/>
          </a:p>
        </p:txBody>
      </p:sp>
      <p:sp>
        <p:nvSpPr>
          <p:cNvPr id="13" name="Text 11"/>
          <p:cNvSpPr/>
          <p:nvPr/>
        </p:nvSpPr>
        <p:spPr>
          <a:xfrm>
            <a:off x="5570577" y="208954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a carousel to main page</a:t>
            </a:r>
            <a:endParaRPr lang="en-US" sz="1225" dirty="0"/>
          </a:p>
        </p:txBody>
      </p:sp>
      <p:sp>
        <p:nvSpPr>
          <p:cNvPr id="14" name="Text 12"/>
          <p:cNvSpPr/>
          <p:nvPr/>
        </p:nvSpPr>
        <p:spPr>
          <a:xfrm>
            <a:off x="5570577" y="247816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a go back to button in the top of page</a:t>
            </a:r>
            <a:endParaRPr lang="en-US" sz="1225" dirty="0"/>
          </a:p>
        </p:txBody>
      </p:sp>
      <p:sp>
        <p:nvSpPr>
          <p:cNvPr id="15" name="Text 13"/>
          <p:cNvSpPr/>
          <p:nvPr/>
        </p:nvSpPr>
        <p:spPr>
          <a:xfrm>
            <a:off x="5570577" y="286678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Create the navbar with the button links to all the other pages</a:t>
            </a:r>
            <a:endParaRPr lang="en-US" sz="1225" dirty="0"/>
          </a:p>
        </p:txBody>
      </p:sp>
      <p:sp>
        <p:nvSpPr>
          <p:cNvPr id="16" name="Text 14"/>
          <p:cNvSpPr/>
          <p:nvPr/>
        </p:nvSpPr>
        <p:spPr>
          <a:xfrm>
            <a:off x="5570577" y="325540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link connections in the tables for the name 'João Coelho'</a:t>
            </a:r>
            <a:endParaRPr lang="en-US" sz="1225" dirty="0"/>
          </a:p>
        </p:txBody>
      </p:sp>
      <p:sp>
        <p:nvSpPr>
          <p:cNvPr id="17" name="Text 15"/>
          <p:cNvSpPr/>
          <p:nvPr/>
        </p:nvSpPr>
        <p:spPr>
          <a:xfrm>
            <a:off x="5570577" y="364402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link connections in the table for the club 'SCP'</a:t>
            </a:r>
            <a:endParaRPr lang="en-US" sz="1225" dirty="0"/>
          </a:p>
        </p:txBody>
      </p:sp>
      <p:sp>
        <p:nvSpPr>
          <p:cNvPr id="18" name="Text 16"/>
          <p:cNvSpPr/>
          <p:nvPr/>
        </p:nvSpPr>
        <p:spPr>
          <a:xfrm>
            <a:off x="5570577" y="403264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Calendar with visual representation of competition days</a:t>
            </a:r>
            <a:endParaRPr lang="en-US" sz="1225" dirty="0"/>
          </a:p>
        </p:txBody>
      </p:sp>
      <p:sp>
        <p:nvSpPr>
          <p:cNvPr id="19" name="Text 17"/>
          <p:cNvSpPr/>
          <p:nvPr/>
        </p:nvSpPr>
        <p:spPr>
          <a:xfrm>
            <a:off x="5570577" y="442126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Create the various tables</a:t>
            </a:r>
            <a:endParaRPr lang="en-US" sz="1225" dirty="0"/>
          </a:p>
        </p:txBody>
      </p:sp>
      <p:sp>
        <p:nvSpPr>
          <p:cNvPr id="20" name="Text 18"/>
          <p:cNvSpPr/>
          <p:nvPr/>
        </p:nvSpPr>
        <p:spPr>
          <a:xfrm>
            <a:off x="5570577" y="4809887"/>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 Add sorting options to all the columns.</a:t>
            </a:r>
            <a:endParaRPr lang="en-US" sz="1225" dirty="0"/>
          </a:p>
        </p:txBody>
      </p:sp>
      <p:sp>
        <p:nvSpPr>
          <p:cNvPr id="21" name="Text 19"/>
          <p:cNvSpPr/>
          <p:nvPr/>
        </p:nvSpPr>
        <p:spPr>
          <a:xfrm>
            <a:off x="5570577" y="5198507"/>
            <a:ext cx="5446157" cy="497443"/>
          </a:xfrm>
          <a:prstGeom prst="rect">
            <a:avLst/>
          </a:prstGeom>
          <a:noFill/>
          <a:ln/>
        </p:spPr>
        <p:txBody>
          <a:bodyPr wrap="squar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Search bars and pagination for competitions, athlete’s, clubs and finally athlete’s rankings information</a:t>
            </a:r>
            <a:endParaRPr lang="en-US" sz="1225" dirty="0"/>
          </a:p>
        </p:txBody>
      </p:sp>
      <p:sp>
        <p:nvSpPr>
          <p:cNvPr id="22" name="Text 20"/>
          <p:cNvSpPr/>
          <p:nvPr/>
        </p:nvSpPr>
        <p:spPr>
          <a:xfrm>
            <a:off x="5570577" y="5835848"/>
            <a:ext cx="5446157" cy="497443"/>
          </a:xfrm>
          <a:prstGeom prst="rect">
            <a:avLst/>
          </a:prstGeom>
          <a:noFill/>
          <a:ln/>
        </p:spPr>
        <p:txBody>
          <a:bodyPr wrap="squar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the default component to appear when the user search doesn't return any value</a:t>
            </a:r>
            <a:endParaRPr lang="en-US" sz="1225" dirty="0"/>
          </a:p>
        </p:txBody>
      </p:sp>
      <p:sp>
        <p:nvSpPr>
          <p:cNvPr id="23" name="Text 21"/>
          <p:cNvSpPr/>
          <p:nvPr/>
        </p:nvSpPr>
        <p:spPr>
          <a:xfrm>
            <a:off x="5570577" y="6473190"/>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filters for the rankings</a:t>
            </a:r>
            <a:endParaRPr lang="en-US" sz="1225" dirty="0"/>
          </a:p>
        </p:txBody>
      </p:sp>
      <p:sp>
        <p:nvSpPr>
          <p:cNvPr id="24" name="Text 22"/>
          <p:cNvSpPr/>
          <p:nvPr/>
        </p:nvSpPr>
        <p:spPr>
          <a:xfrm>
            <a:off x="5570577" y="6861810"/>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filters for competitions</a:t>
            </a:r>
            <a:endParaRPr lang="en-US" sz="1225" dirty="0"/>
          </a:p>
        </p:txBody>
      </p:sp>
      <p:sp>
        <p:nvSpPr>
          <p:cNvPr id="25" name="Text 23"/>
          <p:cNvSpPr/>
          <p:nvPr/>
        </p:nvSpPr>
        <p:spPr>
          <a:xfrm>
            <a:off x="5570577" y="7250430"/>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Make a stylish graph to show the values of an athlete’s progression</a:t>
            </a:r>
            <a:endParaRPr lang="en-US" sz="1225" dirty="0"/>
          </a:p>
        </p:txBody>
      </p:sp>
      <p:sp>
        <p:nvSpPr>
          <p:cNvPr id="26" name="Text 24"/>
          <p:cNvSpPr/>
          <p:nvPr/>
        </p:nvSpPr>
        <p:spPr>
          <a:xfrm>
            <a:off x="5570577" y="7639050"/>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a register and login option for users</a:t>
            </a:r>
            <a:endParaRPr lang="en-US" sz="1225" dirty="0"/>
          </a:p>
        </p:txBody>
      </p:sp>
      <p:sp>
        <p:nvSpPr>
          <p:cNvPr id="27" name="Text 25"/>
          <p:cNvSpPr/>
          <p:nvPr/>
        </p:nvSpPr>
        <p:spPr>
          <a:xfrm>
            <a:off x="5570577" y="8027670"/>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The login function can be for clubs or for athletes</a:t>
            </a:r>
            <a:endParaRPr lang="en-US" sz="1225" dirty="0"/>
          </a:p>
        </p:txBody>
      </p:sp>
      <p:sp>
        <p:nvSpPr>
          <p:cNvPr id="28" name="Text 26"/>
          <p:cNvSpPr/>
          <p:nvPr/>
        </p:nvSpPr>
        <p:spPr>
          <a:xfrm>
            <a:off x="5570577" y="8416290"/>
            <a:ext cx="5446157" cy="497443"/>
          </a:xfrm>
          <a:prstGeom prst="rect">
            <a:avLst/>
          </a:prstGeom>
          <a:noFill/>
          <a:ln/>
        </p:spPr>
        <p:txBody>
          <a:bodyPr wrap="squar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error detection for the filling of the account creation or login forms to make sure for valid inputs</a:t>
            </a:r>
            <a:endParaRPr lang="en-US" sz="1225" dirty="0"/>
          </a:p>
        </p:txBody>
      </p:sp>
      <p:sp>
        <p:nvSpPr>
          <p:cNvPr id="29" name="Text 27"/>
          <p:cNvSpPr/>
          <p:nvPr/>
        </p:nvSpPr>
        <p:spPr>
          <a:xfrm>
            <a:off x="5570577" y="9053632"/>
            <a:ext cx="5446157" cy="248722"/>
          </a:xfrm>
          <a:prstGeom prst="rect">
            <a:avLst/>
          </a:prstGeom>
          <a:noFill/>
          <a:ln/>
        </p:spPr>
        <p:txBody>
          <a:bodyPr wrap="non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Add styles and icons to the register login pages</a:t>
            </a:r>
            <a:endParaRPr lang="en-US" sz="1225" dirty="0"/>
          </a:p>
        </p:txBody>
      </p:sp>
      <p:sp>
        <p:nvSpPr>
          <p:cNvPr id="30" name="Text 28"/>
          <p:cNvSpPr/>
          <p:nvPr/>
        </p:nvSpPr>
        <p:spPr>
          <a:xfrm>
            <a:off x="5570577" y="9442252"/>
            <a:ext cx="5446157" cy="497443"/>
          </a:xfrm>
          <a:prstGeom prst="rect">
            <a:avLst/>
          </a:prstGeom>
          <a:noFill/>
          <a:ln/>
        </p:spPr>
        <p:txBody>
          <a:bodyPr wrap="squar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Create a footer and add CSS to make sure it always stays at the bottom of the page even if the page is not filled with nothing else</a:t>
            </a:r>
            <a:endParaRPr lang="en-US" sz="1225" dirty="0"/>
          </a:p>
        </p:txBody>
      </p:sp>
      <p:sp>
        <p:nvSpPr>
          <p:cNvPr id="31" name="Text 29"/>
          <p:cNvSpPr/>
          <p:nvPr/>
        </p:nvSpPr>
        <p:spPr>
          <a:xfrm>
            <a:off x="5570577" y="10079593"/>
            <a:ext cx="5446157" cy="497443"/>
          </a:xfrm>
          <a:prstGeom prst="rect">
            <a:avLst/>
          </a:prstGeom>
          <a:noFill/>
          <a:ln/>
        </p:spPr>
        <p:txBody>
          <a:bodyPr wrap="square" rtlCol="0" anchor="t"/>
          <a:lstStyle/>
          <a:p>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Create a CSS style common across all pages that displays the information in a clear and well-organized manner</a:t>
            </a:r>
            <a:endParaRPr lang="en-US" sz="1225" dirty="0"/>
          </a:p>
        </p:txBody>
      </p:sp>
      <p:pic>
        <p:nvPicPr>
          <p:cNvPr id="3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511141"/>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Technologies used</a:t>
            </a:r>
            <a:endParaRPr lang="en-US" sz="4374" dirty="0"/>
          </a:p>
        </p:txBody>
      </p:sp>
      <p:sp>
        <p:nvSpPr>
          <p:cNvPr id="5" name="Text 3"/>
          <p:cNvSpPr/>
          <p:nvPr/>
        </p:nvSpPr>
        <p:spPr>
          <a:xfrm>
            <a:off x="2037993" y="2649855"/>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The low-fidelity prototype was created using Figma.</a:t>
            </a:r>
            <a:endParaRPr lang="en-US" sz="1750" dirty="0"/>
          </a:p>
        </p:txBody>
      </p:sp>
      <p:sp>
        <p:nvSpPr>
          <p:cNvPr id="6" name="Text 4"/>
          <p:cNvSpPr/>
          <p:nvPr/>
        </p:nvSpPr>
        <p:spPr>
          <a:xfrm>
            <a:off x="2037993" y="3255169"/>
            <a:ext cx="1055441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For the high-fidelity prototype construction, we used various technologies such as React, CSS, React-Bootstrap.</a:t>
            </a:r>
            <a:endParaRPr lang="en-US" sz="1750" dirty="0"/>
          </a:p>
        </p:txBody>
      </p:sp>
      <p:pic>
        <p:nvPicPr>
          <p:cNvPr id="7" name="Image 0" descr="preencoded.png">    </p:cNvPr>
          <p:cNvPicPr>
            <a:picLocks noChangeAspect="1"/>
          </p:cNvPicPr>
          <p:nvPr/>
        </p:nvPicPr>
        <p:blipFill>
          <a:blip r:embed="rId1"/>
          <a:stretch>
            <a:fillRect/>
          </a:stretch>
        </p:blipFill>
        <p:spPr>
          <a:xfrm>
            <a:off x="2690812" y="4358997"/>
            <a:ext cx="3117056" cy="1610916"/>
          </a:xfrm>
          <a:prstGeom prst="rect">
            <a:avLst/>
          </a:prstGeom>
        </p:spPr>
      </p:pic>
      <p:pic>
        <p:nvPicPr>
          <p:cNvPr id="8" name="Image 1" descr="preencoded.png">    </p:cNvPr>
          <p:cNvPicPr>
            <a:picLocks noChangeAspect="1"/>
          </p:cNvPicPr>
          <p:nvPr/>
        </p:nvPicPr>
        <p:blipFill>
          <a:blip r:embed="rId2"/>
          <a:stretch>
            <a:fillRect/>
          </a:stretch>
        </p:blipFill>
        <p:spPr>
          <a:xfrm>
            <a:off x="5985510" y="4358997"/>
            <a:ext cx="1857494" cy="1610916"/>
          </a:xfrm>
          <a:prstGeom prst="rect">
            <a:avLst/>
          </a:prstGeom>
        </p:spPr>
      </p:pic>
      <p:pic>
        <p:nvPicPr>
          <p:cNvPr id="9" name="Image 2" descr="preencoded.png">    </p:cNvPr>
          <p:cNvPicPr>
            <a:picLocks noChangeAspect="1"/>
          </p:cNvPicPr>
          <p:nvPr/>
        </p:nvPicPr>
        <p:blipFill>
          <a:blip r:embed="rId3"/>
          <a:stretch>
            <a:fillRect/>
          </a:stretch>
        </p:blipFill>
        <p:spPr>
          <a:xfrm>
            <a:off x="8020645" y="4358997"/>
            <a:ext cx="1143714" cy="1610916"/>
          </a:xfrm>
          <a:prstGeom prst="rect">
            <a:avLst/>
          </a:prstGeom>
        </p:spPr>
      </p:pic>
      <p:pic>
        <p:nvPicPr>
          <p:cNvPr id="10" name="Image 3" descr="preencoded.png">    </p:cNvPr>
          <p:cNvPicPr>
            <a:picLocks noChangeAspect="1"/>
          </p:cNvPicPr>
          <p:nvPr/>
        </p:nvPicPr>
        <p:blipFill>
          <a:blip r:embed="rId4"/>
          <a:stretch>
            <a:fillRect/>
          </a:stretch>
        </p:blipFill>
        <p:spPr>
          <a:xfrm>
            <a:off x="9342001" y="4358997"/>
            <a:ext cx="2597587" cy="1610916"/>
          </a:xfrm>
          <a:prstGeom prst="rect">
            <a:avLst/>
          </a:prstGeom>
        </p:spPr>
      </p:pic>
      <p:sp>
        <p:nvSpPr>
          <p:cNvPr id="11" name="Text 5"/>
          <p:cNvSpPr/>
          <p:nvPr/>
        </p:nvSpPr>
        <p:spPr>
          <a:xfrm>
            <a:off x="2037993" y="6362938"/>
            <a:ext cx="10554414" cy="355402"/>
          </a:xfrm>
          <a:prstGeom prst="rect">
            <a:avLst/>
          </a:prstGeom>
          <a:noFill/>
          <a:ln/>
        </p:spPr>
        <p:txBody>
          <a:bodyPr wrap="none" rtlCol="0" anchor="t"/>
          <a:lstStyle/>
          <a:p>
            <a:pPr indent="0" marL="0">
              <a:lnSpc>
                <a:spcPts val="2799"/>
              </a:lnSpc>
              <a:buNone/>
            </a:pPr>
            <a:endParaRPr lang="en-US" sz="1750"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433155"/>
            <a:ext cx="5650944"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Low fidelity Prototype</a:t>
            </a:r>
            <a:endParaRPr lang="en-US" sz="4374" dirty="0"/>
          </a:p>
        </p:txBody>
      </p:sp>
      <p:pic>
        <p:nvPicPr>
          <p:cNvPr id="5" name="Image 0" descr="preencoded.png">    </p:cNvPr>
          <p:cNvPicPr>
            <a:picLocks noChangeAspect="1"/>
          </p:cNvPicPr>
          <p:nvPr/>
        </p:nvPicPr>
        <p:blipFill>
          <a:blip r:embed="rId1"/>
          <a:stretch>
            <a:fillRect/>
          </a:stretch>
        </p:blipFill>
        <p:spPr>
          <a:xfrm>
            <a:off x="3022640" y="2714982"/>
            <a:ext cx="3749516" cy="3332917"/>
          </a:xfrm>
          <a:prstGeom prst="rect">
            <a:avLst/>
          </a:prstGeom>
        </p:spPr>
      </p:pic>
      <p:pic>
        <p:nvPicPr>
          <p:cNvPr id="6" name="Image 1" descr="preencoded.png">    </p:cNvPr>
          <p:cNvPicPr>
            <a:picLocks noChangeAspect="1"/>
          </p:cNvPicPr>
          <p:nvPr/>
        </p:nvPicPr>
        <p:blipFill>
          <a:blip r:embed="rId2"/>
          <a:stretch>
            <a:fillRect/>
          </a:stretch>
        </p:blipFill>
        <p:spPr>
          <a:xfrm>
            <a:off x="6949797" y="2714982"/>
            <a:ext cx="4472583" cy="3332917"/>
          </a:xfrm>
          <a:prstGeom prst="rect">
            <a:avLst/>
          </a:prstGeom>
        </p:spPr>
      </p:pic>
      <p:sp>
        <p:nvSpPr>
          <p:cNvPr id="7" name="Text 3"/>
          <p:cNvSpPr/>
          <p:nvPr/>
        </p:nvSpPr>
        <p:spPr>
          <a:xfrm>
            <a:off x="2037993" y="6440924"/>
            <a:ext cx="10554414" cy="355402"/>
          </a:xfrm>
          <a:prstGeom prst="rect">
            <a:avLst/>
          </a:prstGeom>
          <a:noFill/>
          <a:ln/>
        </p:spPr>
        <p:txBody>
          <a:bodyPr wrap="none" rtlCol="0" anchor="t"/>
          <a:lstStyle/>
          <a:p>
            <a:pPr indent="0" marL="0">
              <a:lnSpc>
                <a:spcPts val="2799"/>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433155"/>
            <a:ext cx="5650944"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Low fidelity Prototype</a:t>
            </a:r>
            <a:endParaRPr lang="en-US" sz="4374" dirty="0"/>
          </a:p>
        </p:txBody>
      </p:sp>
      <p:pic>
        <p:nvPicPr>
          <p:cNvPr id="5" name="Image 0" descr="preencoded.png">    </p:cNvPr>
          <p:cNvPicPr>
            <a:picLocks noChangeAspect="1"/>
          </p:cNvPicPr>
          <p:nvPr/>
        </p:nvPicPr>
        <p:blipFill>
          <a:blip r:embed="rId1"/>
          <a:stretch>
            <a:fillRect/>
          </a:stretch>
        </p:blipFill>
        <p:spPr>
          <a:xfrm>
            <a:off x="2638544" y="2714982"/>
            <a:ext cx="4516041" cy="3332917"/>
          </a:xfrm>
          <a:prstGeom prst="rect">
            <a:avLst/>
          </a:prstGeom>
        </p:spPr>
      </p:pic>
      <p:pic>
        <p:nvPicPr>
          <p:cNvPr id="6" name="Image 1" descr="preencoded.png">    </p:cNvPr>
          <p:cNvPicPr>
            <a:picLocks noChangeAspect="1"/>
          </p:cNvPicPr>
          <p:nvPr/>
        </p:nvPicPr>
        <p:blipFill>
          <a:blip r:embed="rId2"/>
          <a:stretch>
            <a:fillRect/>
          </a:stretch>
        </p:blipFill>
        <p:spPr>
          <a:xfrm>
            <a:off x="7332226" y="2714982"/>
            <a:ext cx="4474369" cy="3332917"/>
          </a:xfrm>
          <a:prstGeom prst="rect">
            <a:avLst/>
          </a:prstGeom>
        </p:spPr>
      </p:pic>
      <p:sp>
        <p:nvSpPr>
          <p:cNvPr id="7" name="Text 3"/>
          <p:cNvSpPr/>
          <p:nvPr/>
        </p:nvSpPr>
        <p:spPr>
          <a:xfrm>
            <a:off x="2037993" y="6440924"/>
            <a:ext cx="10554414" cy="355402"/>
          </a:xfrm>
          <a:prstGeom prst="rect">
            <a:avLst/>
          </a:prstGeom>
          <a:noFill/>
          <a:ln/>
        </p:spPr>
        <p:txBody>
          <a:bodyPr wrap="none" rtlCol="0" anchor="t"/>
          <a:lstStyle/>
          <a:p>
            <a:pPr indent="0" marL="0">
              <a:lnSpc>
                <a:spcPts val="2799"/>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433155"/>
            <a:ext cx="5650944"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Low fidelity Prototype</a:t>
            </a:r>
            <a:endParaRPr lang="en-US" sz="4374" dirty="0"/>
          </a:p>
        </p:txBody>
      </p:sp>
      <p:pic>
        <p:nvPicPr>
          <p:cNvPr id="5" name="Image 0" descr="preencoded.png">    </p:cNvPr>
          <p:cNvPicPr>
            <a:picLocks noChangeAspect="1"/>
          </p:cNvPicPr>
          <p:nvPr/>
        </p:nvPicPr>
        <p:blipFill>
          <a:blip r:embed="rId1"/>
          <a:stretch>
            <a:fillRect/>
          </a:stretch>
        </p:blipFill>
        <p:spPr>
          <a:xfrm>
            <a:off x="3371731" y="2714982"/>
            <a:ext cx="3766185" cy="3332917"/>
          </a:xfrm>
          <a:prstGeom prst="rect">
            <a:avLst/>
          </a:prstGeom>
        </p:spPr>
      </p:pic>
      <p:pic>
        <p:nvPicPr>
          <p:cNvPr id="6" name="Image 1" descr="preencoded.png">    </p:cNvPr>
          <p:cNvPicPr>
            <a:picLocks noChangeAspect="1"/>
          </p:cNvPicPr>
          <p:nvPr/>
        </p:nvPicPr>
        <p:blipFill>
          <a:blip r:embed="rId2"/>
          <a:stretch>
            <a:fillRect/>
          </a:stretch>
        </p:blipFill>
        <p:spPr>
          <a:xfrm>
            <a:off x="7315557" y="2714982"/>
            <a:ext cx="3757851" cy="3332917"/>
          </a:xfrm>
          <a:prstGeom prst="rect">
            <a:avLst/>
          </a:prstGeom>
        </p:spPr>
      </p:pic>
      <p:sp>
        <p:nvSpPr>
          <p:cNvPr id="7" name="Text 3"/>
          <p:cNvSpPr/>
          <p:nvPr/>
        </p:nvSpPr>
        <p:spPr>
          <a:xfrm>
            <a:off x="2037993" y="6440924"/>
            <a:ext cx="10554414" cy="355402"/>
          </a:xfrm>
          <a:prstGeom prst="rect">
            <a:avLst/>
          </a:prstGeom>
          <a:noFill/>
          <a:ln/>
        </p:spPr>
        <p:txBody>
          <a:bodyPr wrap="none" rtlCol="0" anchor="t"/>
          <a:lstStyle/>
          <a:p>
            <a:pPr indent="0" marL="0">
              <a:lnSpc>
                <a:spcPts val="2799"/>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910"/>
          </a:xfrm>
          <a:prstGeom prst="rect">
            <a:avLst/>
          </a:prstGeom>
          <a:solidFill>
            <a:srgbClr val="F3F3F7"/>
          </a:solidFill>
          <a:ln/>
        </p:spPr>
      </p:sp>
      <p:sp>
        <p:nvSpPr>
          <p:cNvPr id="4" name="Text 2"/>
          <p:cNvSpPr/>
          <p:nvPr/>
        </p:nvSpPr>
        <p:spPr>
          <a:xfrm>
            <a:off x="2354937" y="574238"/>
            <a:ext cx="5311735" cy="652582"/>
          </a:xfrm>
          <a:prstGeom prst="rect">
            <a:avLst/>
          </a:prstGeom>
          <a:noFill/>
          <a:ln/>
        </p:spPr>
        <p:txBody>
          <a:bodyPr wrap="none" rtlCol="0" anchor="t"/>
          <a:lstStyle/>
          <a:p>
            <a:pPr indent="0" marL="0">
              <a:lnSpc>
                <a:spcPts val="5139"/>
              </a:lnSpc>
              <a:buNone/>
            </a:pPr>
            <a:r>
              <a:rPr lang="en-US" sz="4111" b="1" dirty="0">
                <a:solidFill>
                  <a:srgbClr val="101014"/>
                </a:solidFill>
                <a:latin typeface="Playfair Display" pitchFamily="34" charset="0"/>
                <a:ea typeface="Playfair Display" pitchFamily="34" charset="-122"/>
                <a:cs typeface="Playfair Display" pitchFamily="34" charset="-120"/>
              </a:rPr>
              <a:t>Low fidelity Prototype</a:t>
            </a:r>
            <a:endParaRPr lang="en-US" sz="4111" dirty="0"/>
          </a:p>
        </p:txBody>
      </p:sp>
      <p:pic>
        <p:nvPicPr>
          <p:cNvPr id="5" name="Image 0" descr="preencoded.png">    </p:cNvPr>
          <p:cNvPicPr>
            <a:picLocks noChangeAspect="1"/>
          </p:cNvPicPr>
          <p:nvPr/>
        </p:nvPicPr>
        <p:blipFill>
          <a:blip r:embed="rId1"/>
          <a:stretch>
            <a:fillRect/>
          </a:stretch>
        </p:blipFill>
        <p:spPr>
          <a:xfrm>
            <a:off x="3545443" y="1644491"/>
            <a:ext cx="7539514" cy="5443180"/>
          </a:xfrm>
          <a:prstGeom prst="rect">
            <a:avLst/>
          </a:prstGeom>
        </p:spPr>
      </p:pic>
      <p:sp>
        <p:nvSpPr>
          <p:cNvPr id="6" name="Text 3"/>
          <p:cNvSpPr/>
          <p:nvPr/>
        </p:nvSpPr>
        <p:spPr>
          <a:xfrm>
            <a:off x="2354937" y="7322582"/>
            <a:ext cx="9920526" cy="334089"/>
          </a:xfrm>
          <a:prstGeom prst="rect">
            <a:avLst/>
          </a:prstGeom>
          <a:noFill/>
          <a:ln/>
        </p:spPr>
        <p:txBody>
          <a:bodyPr wrap="none" rtlCol="0" anchor="t"/>
          <a:lstStyle/>
          <a:p>
            <a:pPr indent="0" marL="0">
              <a:lnSpc>
                <a:spcPts val="2631"/>
              </a:lnSpc>
              <a:buNone/>
            </a:pPr>
            <a:endParaRPr lang="en-US" sz="1645"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081683"/>
            <a:ext cx="584704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High fidelity Prototype</a:t>
            </a:r>
            <a:endParaRPr lang="en-US" sz="4374" dirty="0"/>
          </a:p>
        </p:txBody>
      </p:sp>
      <p:pic>
        <p:nvPicPr>
          <p:cNvPr id="5" name="Image 0" descr="preencoded.png">    </p:cNvPr>
          <p:cNvPicPr>
            <a:picLocks noChangeAspect="1"/>
          </p:cNvPicPr>
          <p:nvPr/>
        </p:nvPicPr>
        <p:blipFill>
          <a:blip r:embed="rId1"/>
          <a:stretch>
            <a:fillRect/>
          </a:stretch>
        </p:blipFill>
        <p:spPr>
          <a:xfrm>
            <a:off x="2037993" y="2220397"/>
            <a:ext cx="3295888" cy="2036921"/>
          </a:xfrm>
          <a:prstGeom prst="rect">
            <a:avLst/>
          </a:prstGeom>
        </p:spPr>
      </p:pic>
      <p:sp>
        <p:nvSpPr>
          <p:cNvPr id="6" name="Text 3"/>
          <p:cNvSpPr/>
          <p:nvPr/>
        </p:nvSpPr>
        <p:spPr>
          <a:xfrm>
            <a:off x="2037993" y="4534972"/>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Main Page</a:t>
            </a:r>
            <a:endParaRPr lang="en-US" sz="2187" dirty="0"/>
          </a:p>
        </p:txBody>
      </p:sp>
      <p:sp>
        <p:nvSpPr>
          <p:cNvPr id="7" name="Text 4"/>
          <p:cNvSpPr/>
          <p:nvPr/>
        </p:nvSpPr>
        <p:spPr>
          <a:xfrm>
            <a:off x="2037993" y="5015389"/>
            <a:ext cx="3295888" cy="2132409"/>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The main page will serve as the entry point for users, where they can access general information about the application and its main functionalities.</a:t>
            </a:r>
            <a:endParaRPr lang="en-US" sz="1750" dirty="0"/>
          </a:p>
        </p:txBody>
      </p:sp>
      <p:pic>
        <p:nvPicPr>
          <p:cNvPr id="8" name="Image 1" descr="preencoded.png">    </p:cNvPr>
          <p:cNvPicPr>
            <a:picLocks noChangeAspect="1"/>
          </p:cNvPicPr>
          <p:nvPr/>
        </p:nvPicPr>
        <p:blipFill>
          <a:blip r:embed="rId2"/>
          <a:stretch>
            <a:fillRect/>
          </a:stretch>
        </p:blipFill>
        <p:spPr>
          <a:xfrm>
            <a:off x="5667137" y="2220397"/>
            <a:ext cx="3296007" cy="2037040"/>
          </a:xfrm>
          <a:prstGeom prst="rect">
            <a:avLst/>
          </a:prstGeom>
        </p:spPr>
      </p:pic>
      <p:sp>
        <p:nvSpPr>
          <p:cNvPr id="9" name="Text 5"/>
          <p:cNvSpPr/>
          <p:nvPr/>
        </p:nvSpPr>
        <p:spPr>
          <a:xfrm>
            <a:off x="5667137" y="4535091"/>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Registration Page</a:t>
            </a:r>
            <a:endParaRPr lang="en-US" sz="2187" dirty="0"/>
          </a:p>
        </p:txBody>
      </p:sp>
      <p:sp>
        <p:nvSpPr>
          <p:cNvPr id="10" name="Text 6"/>
          <p:cNvSpPr/>
          <p:nvPr/>
        </p:nvSpPr>
        <p:spPr>
          <a:xfrm>
            <a:off x="5667137" y="5015508"/>
            <a:ext cx="3296007" cy="1777008"/>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Users will be able to create an account on the application through this page, ensuring access to personalized functionalities..</a:t>
            </a:r>
            <a:endParaRPr lang="en-US" sz="1750" dirty="0"/>
          </a:p>
        </p:txBody>
      </p:sp>
      <p:pic>
        <p:nvPicPr>
          <p:cNvPr id="11" name="Image 2" descr="preencoded.png">    </p:cNvPr>
          <p:cNvPicPr>
            <a:picLocks noChangeAspect="1"/>
          </p:cNvPicPr>
          <p:nvPr/>
        </p:nvPicPr>
        <p:blipFill>
          <a:blip r:embed="rId3"/>
          <a:stretch>
            <a:fillRect/>
          </a:stretch>
        </p:blipFill>
        <p:spPr>
          <a:xfrm>
            <a:off x="9296400" y="2220397"/>
            <a:ext cx="3296007" cy="2037040"/>
          </a:xfrm>
          <a:prstGeom prst="rect">
            <a:avLst/>
          </a:prstGeom>
        </p:spPr>
      </p:pic>
      <p:sp>
        <p:nvSpPr>
          <p:cNvPr id="12" name="Text 7"/>
          <p:cNvSpPr/>
          <p:nvPr/>
        </p:nvSpPr>
        <p:spPr>
          <a:xfrm>
            <a:off x="9296400" y="4535091"/>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Login Page</a:t>
            </a:r>
            <a:endParaRPr lang="en-US" sz="2187" dirty="0"/>
          </a:p>
        </p:txBody>
      </p:sp>
      <p:sp>
        <p:nvSpPr>
          <p:cNvPr id="13" name="Text 8"/>
          <p:cNvSpPr/>
          <p:nvPr/>
        </p:nvSpPr>
        <p:spPr>
          <a:xfrm>
            <a:off x="9296400" y="5015508"/>
            <a:ext cx="3296007" cy="1066205"/>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Users will be able to log in with an account on the application through this page.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259324"/>
            <a:ext cx="584704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High fidelity Prototype</a:t>
            </a:r>
            <a:endParaRPr lang="en-US" sz="4374" dirty="0"/>
          </a:p>
        </p:txBody>
      </p:sp>
      <p:pic>
        <p:nvPicPr>
          <p:cNvPr id="5" name="Image 0" descr="preencoded.png">    </p:cNvPr>
          <p:cNvPicPr>
            <a:picLocks noChangeAspect="1"/>
          </p:cNvPicPr>
          <p:nvPr/>
        </p:nvPicPr>
        <p:blipFill>
          <a:blip r:embed="rId1"/>
          <a:stretch>
            <a:fillRect/>
          </a:stretch>
        </p:blipFill>
        <p:spPr>
          <a:xfrm>
            <a:off x="2037993" y="2398038"/>
            <a:ext cx="3295888" cy="2036921"/>
          </a:xfrm>
          <a:prstGeom prst="rect">
            <a:avLst/>
          </a:prstGeom>
        </p:spPr>
      </p:pic>
      <p:sp>
        <p:nvSpPr>
          <p:cNvPr id="6" name="Text 3"/>
          <p:cNvSpPr/>
          <p:nvPr/>
        </p:nvSpPr>
        <p:spPr>
          <a:xfrm>
            <a:off x="2037993" y="4712613"/>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Club Profile Page</a:t>
            </a:r>
            <a:endParaRPr lang="en-US" sz="2187" dirty="0"/>
          </a:p>
        </p:txBody>
      </p:sp>
      <p:sp>
        <p:nvSpPr>
          <p:cNvPr id="7" name="Text 4"/>
          <p:cNvSpPr/>
          <p:nvPr/>
        </p:nvSpPr>
        <p:spPr>
          <a:xfrm>
            <a:off x="2037993" y="5193030"/>
            <a:ext cx="3295888" cy="1777008"/>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Each athlete will have a profile page where detailed information about their performance and competition history can be viewed.</a:t>
            </a:r>
            <a:endParaRPr lang="en-US" sz="1750" dirty="0"/>
          </a:p>
        </p:txBody>
      </p:sp>
      <p:pic>
        <p:nvPicPr>
          <p:cNvPr id="8" name="Image 1" descr="preencoded.png">    </p:cNvPr>
          <p:cNvPicPr>
            <a:picLocks noChangeAspect="1"/>
          </p:cNvPicPr>
          <p:nvPr/>
        </p:nvPicPr>
        <p:blipFill>
          <a:blip r:embed="rId2"/>
          <a:stretch>
            <a:fillRect/>
          </a:stretch>
        </p:blipFill>
        <p:spPr>
          <a:xfrm>
            <a:off x="5667137" y="2398038"/>
            <a:ext cx="3296007" cy="2037040"/>
          </a:xfrm>
          <a:prstGeom prst="rect">
            <a:avLst/>
          </a:prstGeom>
        </p:spPr>
      </p:pic>
      <p:sp>
        <p:nvSpPr>
          <p:cNvPr id="9" name="Text 5"/>
          <p:cNvSpPr/>
          <p:nvPr/>
        </p:nvSpPr>
        <p:spPr>
          <a:xfrm>
            <a:off x="5667137" y="4712732"/>
            <a:ext cx="2777490"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Athlete Ranking Page</a:t>
            </a:r>
            <a:endParaRPr lang="en-US" sz="2187" dirty="0"/>
          </a:p>
        </p:txBody>
      </p:sp>
      <p:sp>
        <p:nvSpPr>
          <p:cNvPr id="10" name="Text 6"/>
          <p:cNvSpPr/>
          <p:nvPr/>
        </p:nvSpPr>
        <p:spPr>
          <a:xfrm>
            <a:off x="5667137" y="5193149"/>
            <a:ext cx="3296007" cy="1421606"/>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Users will be able to access athlete rankings, allowing them to track the progress and evolution of the top athletes.</a:t>
            </a:r>
            <a:endParaRPr lang="en-US" sz="1750" dirty="0"/>
          </a:p>
        </p:txBody>
      </p:sp>
      <p:pic>
        <p:nvPicPr>
          <p:cNvPr id="11" name="Image 2" descr="preencoded.png">    </p:cNvPr>
          <p:cNvPicPr>
            <a:picLocks noChangeAspect="1"/>
          </p:cNvPicPr>
          <p:nvPr/>
        </p:nvPicPr>
        <p:blipFill>
          <a:blip r:embed="rId3"/>
          <a:stretch>
            <a:fillRect/>
          </a:stretch>
        </p:blipFill>
        <p:spPr>
          <a:xfrm>
            <a:off x="9296400" y="2398038"/>
            <a:ext cx="3296007" cy="2037040"/>
          </a:xfrm>
          <a:prstGeom prst="rect">
            <a:avLst/>
          </a:prstGeom>
        </p:spPr>
      </p:pic>
      <p:sp>
        <p:nvSpPr>
          <p:cNvPr id="12" name="Text 7"/>
          <p:cNvSpPr/>
          <p:nvPr/>
        </p:nvSpPr>
        <p:spPr>
          <a:xfrm>
            <a:off x="9296400" y="4712732"/>
            <a:ext cx="3223379"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Competition Search Page</a:t>
            </a:r>
            <a:endParaRPr lang="en-US" sz="2187" dirty="0"/>
          </a:p>
        </p:txBody>
      </p:sp>
      <p:sp>
        <p:nvSpPr>
          <p:cNvPr id="13" name="Text 8"/>
          <p:cNvSpPr/>
          <p:nvPr/>
        </p:nvSpPr>
        <p:spPr>
          <a:xfrm>
            <a:off x="9296400" y="5193149"/>
            <a:ext cx="3296007" cy="1777008"/>
          </a:xfrm>
          <a:prstGeom prst="rect">
            <a:avLst/>
          </a:prstGeom>
          <a:noFill/>
          <a:ln/>
        </p:spPr>
        <p:txBody>
          <a:bodyPr wrap="square" rtlCol="0" anchor="t"/>
          <a:lstStyle/>
          <a:p>
            <a:pPr algn="l" indent="0" marL="0">
              <a:lnSpc>
                <a:spcPts val="2799"/>
              </a:lnSpc>
              <a:buNone/>
            </a:pPr>
            <a:r>
              <a:rPr lang="en-US" sz="1750" dirty="0">
                <a:solidFill>
                  <a:srgbClr val="39393C"/>
                </a:solidFill>
                <a:latin typeface="Open Sans" pitchFamily="34" charset="0"/>
                <a:ea typeface="Open Sans" pitchFamily="34" charset="-122"/>
                <a:cs typeface="Open Sans" pitchFamily="34" charset="-120"/>
              </a:rPr>
              <a:t>On this page, users will be able to search for and find information about the different competitions organized by the CAP.</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2709624"/>
            <a:ext cx="6983373"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Methods of evaluation used</a:t>
            </a:r>
            <a:endParaRPr lang="en-US" sz="4374" dirty="0"/>
          </a:p>
        </p:txBody>
      </p:sp>
      <p:sp>
        <p:nvSpPr>
          <p:cNvPr id="5" name="Text 3"/>
          <p:cNvSpPr/>
          <p:nvPr/>
        </p:nvSpPr>
        <p:spPr>
          <a:xfrm>
            <a:off x="2037993" y="3848338"/>
            <a:ext cx="1055441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For the prototype evaluation, we employed a Heuristic Evaluation approach ourselves and beyond that, devised two usability questionnaires for 5 individuals/users to assess our prototype. </a:t>
            </a:r>
            <a:endParaRPr lang="en-US" sz="1750" dirty="0"/>
          </a:p>
        </p:txBody>
      </p:sp>
      <p:sp>
        <p:nvSpPr>
          <p:cNvPr id="6" name="Text 4"/>
          <p:cNvSpPr/>
          <p:nvPr/>
        </p:nvSpPr>
        <p:spPr>
          <a:xfrm>
            <a:off x="2037993" y="4809053"/>
            <a:ext cx="1055441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One questionnaire focused on the ease of performing tasks within the prototype, while the other, administered after completing these tasks, inquired about the overall usability of the prototype.</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166699" y="596979"/>
            <a:ext cx="7830860" cy="677466"/>
          </a:xfrm>
          <a:prstGeom prst="rect">
            <a:avLst/>
          </a:prstGeom>
          <a:noFill/>
          <a:ln/>
        </p:spPr>
        <p:txBody>
          <a:bodyPr wrap="none" rtlCol="0" anchor="t"/>
          <a:lstStyle/>
          <a:p>
            <a:pPr indent="0" marL="0">
              <a:lnSpc>
                <a:spcPts val="5334"/>
              </a:lnSpc>
              <a:buNone/>
            </a:pPr>
            <a:r>
              <a:rPr lang="en-US" sz="4267" b="1" dirty="0">
                <a:solidFill>
                  <a:srgbClr val="101014"/>
                </a:solidFill>
                <a:latin typeface="Playfair Display" pitchFamily="34" charset="0"/>
                <a:ea typeface="Playfair Display" pitchFamily="34" charset="-122"/>
                <a:cs typeface="Playfair Display" pitchFamily="34" charset="-120"/>
              </a:rPr>
              <a:t>How did a Heurisitic evaluation</a:t>
            </a:r>
            <a:endParaRPr lang="en-US" sz="4267" dirty="0"/>
          </a:p>
        </p:txBody>
      </p:sp>
      <p:sp>
        <p:nvSpPr>
          <p:cNvPr id="5" name="Text 3"/>
          <p:cNvSpPr/>
          <p:nvPr/>
        </p:nvSpPr>
        <p:spPr>
          <a:xfrm>
            <a:off x="2166699" y="1707952"/>
            <a:ext cx="10297001" cy="1040487"/>
          </a:xfrm>
          <a:prstGeom prst="rect">
            <a:avLst/>
          </a:prstGeom>
          <a:noFill/>
          <a:ln/>
        </p:spPr>
        <p:txBody>
          <a:bodyPr wrap="square" rtlCol="0" anchor="t"/>
          <a:lstStyle/>
          <a:p>
            <a:pPr indent="0" marL="0">
              <a:lnSpc>
                <a:spcPts val="2731"/>
              </a:lnSpc>
              <a:buNone/>
            </a:pPr>
            <a:r>
              <a:rPr lang="en-US" sz="1707" dirty="0">
                <a:solidFill>
                  <a:srgbClr val="39393C"/>
                </a:solidFill>
                <a:latin typeface="Open Sans" pitchFamily="34" charset="0"/>
                <a:ea typeface="Open Sans" pitchFamily="34" charset="-122"/>
                <a:cs typeface="Open Sans" pitchFamily="34" charset="-120"/>
              </a:rPr>
              <a:t>We conducted a Heuristic Evaluation similar to the one on the 1st Assignment website for the high-fidelity prototype, where we analyzed the prototype based on the 10 Usability Heuristics.</a:t>
            </a:r>
            <a:pPr indent="0" marL="0">
              <a:lnSpc>
                <a:spcPts val="2731"/>
              </a:lnSpc>
              <a:buNone/>
            </a:pPr>
            <a:r>
              <a:rPr lang="en-US" sz="1707" dirty="0">
                <a:solidFill>
                  <a:srgbClr val="39393C"/>
                </a:solidFill>
                <a:latin typeface="Open Sans" pitchFamily="34" charset="0"/>
                <a:ea typeface="Open Sans" pitchFamily="34" charset="-122"/>
                <a:cs typeface="Open Sans" pitchFamily="34" charset="-120"/>
              </a:rPr>
              <a:t>
</a:t>
            </a:r>
            <a:pPr indent="0" marL="0">
              <a:lnSpc>
                <a:spcPts val="2731"/>
              </a:lnSpc>
              <a:buNone/>
            </a:pPr>
            <a:r>
              <a:rPr lang="en-US" sz="1707" dirty="0">
                <a:solidFill>
                  <a:srgbClr val="39393C"/>
                </a:solidFill>
                <a:latin typeface="Open Sans" pitchFamily="34" charset="0"/>
                <a:ea typeface="Open Sans" pitchFamily="34" charset="-122"/>
                <a:cs typeface="Open Sans" pitchFamily="34" charset="-120"/>
              </a:rPr>
              <a:t>And we build Potrotype HE - Table for more significant results.</a:t>
            </a:r>
            <a:endParaRPr lang="en-US" sz="1707" dirty="0"/>
          </a:p>
        </p:txBody>
      </p:sp>
      <p:pic>
        <p:nvPicPr>
          <p:cNvPr id="6" name="Image 0" descr="preencoded.png">    </p:cNvPr>
          <p:cNvPicPr>
            <a:picLocks noChangeAspect="1"/>
          </p:cNvPicPr>
          <p:nvPr/>
        </p:nvPicPr>
        <p:blipFill>
          <a:blip r:embed="rId1"/>
          <a:stretch>
            <a:fillRect/>
          </a:stretch>
        </p:blipFill>
        <p:spPr>
          <a:xfrm>
            <a:off x="2166699" y="2992279"/>
            <a:ext cx="10297001" cy="4640223"/>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817971"/>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Introduction</a:t>
            </a:r>
            <a:endParaRPr lang="en-US" sz="4374" dirty="0"/>
          </a:p>
        </p:txBody>
      </p:sp>
      <p:sp>
        <p:nvSpPr>
          <p:cNvPr id="6" name="Text 3"/>
          <p:cNvSpPr/>
          <p:nvPr/>
        </p:nvSpPr>
        <p:spPr>
          <a:xfrm>
            <a:off x="833199" y="3845600"/>
            <a:ext cx="7477601" cy="355402"/>
          </a:xfrm>
          <a:prstGeom prst="rect">
            <a:avLst/>
          </a:prstGeom>
          <a:noFill/>
          <a:ln/>
        </p:spPr>
        <p:txBody>
          <a:bodyPr wrap="none" rtlCol="0" anchor="t"/>
          <a:lstStyle/>
          <a:p>
            <a:pPr indent="0" marL="0">
              <a:lnSpc>
                <a:spcPts val="2799"/>
              </a:lnSpc>
              <a:buNone/>
            </a:pPr>
            <a:r>
              <a:rPr lang="en-US" sz="1750" b="1" dirty="0">
                <a:solidFill>
                  <a:srgbClr val="39393C"/>
                </a:solidFill>
                <a:latin typeface="Open Sans" pitchFamily="34" charset="0"/>
                <a:ea typeface="Open Sans" pitchFamily="34" charset="-122"/>
                <a:cs typeface="Open Sans" pitchFamily="34" charset="-120"/>
              </a:rPr>
              <a:t>1-Brief Contextualization / Motivation</a:t>
            </a:r>
            <a:endParaRPr lang="en-US" sz="1750" dirty="0"/>
          </a:p>
        </p:txBody>
      </p:sp>
      <p:sp>
        <p:nvSpPr>
          <p:cNvPr id="7" name="Text 4"/>
          <p:cNvSpPr/>
          <p:nvPr/>
        </p:nvSpPr>
        <p:spPr>
          <a:xfrm>
            <a:off x="833199" y="4450913"/>
            <a:ext cx="7477601" cy="355402"/>
          </a:xfrm>
          <a:prstGeom prst="rect">
            <a:avLst/>
          </a:prstGeom>
          <a:noFill/>
          <a:ln/>
        </p:spPr>
        <p:txBody>
          <a:bodyPr wrap="none" rtlCol="0" anchor="t"/>
          <a:lstStyle/>
          <a:p>
            <a:pPr indent="0" marL="0">
              <a:lnSpc>
                <a:spcPts val="2799"/>
              </a:lnSpc>
              <a:buNone/>
            </a:pPr>
            <a:r>
              <a:rPr lang="en-US" sz="1750" b="1" dirty="0">
                <a:solidFill>
                  <a:srgbClr val="39393C"/>
                </a:solidFill>
                <a:latin typeface="Open Sans" pitchFamily="34" charset="0"/>
                <a:ea typeface="Open Sans" pitchFamily="34" charset="-122"/>
                <a:cs typeface="Open Sans" pitchFamily="34" charset="-120"/>
              </a:rPr>
              <a:t>2-Why This Project?</a:t>
            </a:r>
            <a:endParaRPr lang="en-US" sz="1750" dirty="0"/>
          </a:p>
        </p:txBody>
      </p:sp>
      <p:sp>
        <p:nvSpPr>
          <p:cNvPr id="8" name="Text 5"/>
          <p:cNvSpPr/>
          <p:nvPr/>
        </p:nvSpPr>
        <p:spPr>
          <a:xfrm>
            <a:off x="833199" y="5056227"/>
            <a:ext cx="7477601" cy="355402"/>
          </a:xfrm>
          <a:prstGeom prst="rect">
            <a:avLst/>
          </a:prstGeom>
          <a:noFill/>
          <a:ln/>
        </p:spPr>
        <p:txBody>
          <a:bodyPr wrap="none" rtlCol="0" anchor="t"/>
          <a:lstStyle/>
          <a:p>
            <a:pPr indent="0" marL="0">
              <a:lnSpc>
                <a:spcPts val="2799"/>
              </a:lnSpc>
              <a:buNone/>
            </a:pPr>
            <a:r>
              <a:rPr lang="en-US" sz="1750" b="1" dirty="0">
                <a:solidFill>
                  <a:srgbClr val="39393C"/>
                </a:solidFill>
                <a:latin typeface="Open Sans" pitchFamily="34" charset="0"/>
                <a:ea typeface="Open Sans" pitchFamily="34" charset="-122"/>
                <a:cs typeface="Open Sans" pitchFamily="34" charset="-120"/>
              </a:rPr>
              <a:t>3-Personal Interest</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266111"/>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Heurisitic evaluation</a:t>
            </a:r>
            <a:endParaRPr lang="en-US" sz="4374" dirty="0"/>
          </a:p>
        </p:txBody>
      </p:sp>
      <p:sp>
        <p:nvSpPr>
          <p:cNvPr id="5" name="Text 3"/>
          <p:cNvSpPr/>
          <p:nvPr/>
        </p:nvSpPr>
        <p:spPr>
          <a:xfrm>
            <a:off x="2037993" y="2404824"/>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Issue - Incompatibility of tables in the prototype</a:t>
            </a:r>
            <a:endParaRPr lang="en-US" sz="1750" dirty="0"/>
          </a:p>
        </p:txBody>
      </p:sp>
      <p:sp>
        <p:nvSpPr>
          <p:cNvPr id="6" name="Text 4"/>
          <p:cNvSpPr/>
          <p:nvPr/>
        </p:nvSpPr>
        <p:spPr>
          <a:xfrm>
            <a:off x="2037993" y="3010138"/>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Heurisitc- Consistency and Standards</a:t>
            </a:r>
            <a:endParaRPr lang="en-US" sz="1750" dirty="0"/>
          </a:p>
        </p:txBody>
      </p:sp>
      <p:sp>
        <p:nvSpPr>
          <p:cNvPr id="7" name="Text 5"/>
          <p:cNvSpPr/>
          <p:nvPr/>
        </p:nvSpPr>
        <p:spPr>
          <a:xfrm>
            <a:off x="2037993" y="3615452"/>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Severidade-2</a:t>
            </a:r>
            <a:endParaRPr lang="en-US" sz="1750" dirty="0"/>
          </a:p>
        </p:txBody>
      </p:sp>
      <p:pic>
        <p:nvPicPr>
          <p:cNvPr id="8" name="Image 0" descr="preencoded.png">    </p:cNvPr>
          <p:cNvPicPr>
            <a:picLocks noChangeAspect="1"/>
          </p:cNvPicPr>
          <p:nvPr/>
        </p:nvPicPr>
        <p:blipFill>
          <a:blip r:embed="rId1"/>
          <a:stretch>
            <a:fillRect/>
          </a:stretch>
        </p:blipFill>
        <p:spPr>
          <a:xfrm>
            <a:off x="2553653" y="4363879"/>
            <a:ext cx="4580096" cy="2388632"/>
          </a:xfrm>
          <a:prstGeom prst="rect">
            <a:avLst/>
          </a:prstGeom>
        </p:spPr>
      </p:pic>
      <p:pic>
        <p:nvPicPr>
          <p:cNvPr id="9" name="Image 1" descr="preencoded.png">    </p:cNvPr>
          <p:cNvPicPr>
            <a:picLocks noChangeAspect="1"/>
          </p:cNvPicPr>
          <p:nvPr/>
        </p:nvPicPr>
        <p:blipFill>
          <a:blip r:embed="rId2"/>
          <a:stretch>
            <a:fillRect/>
          </a:stretch>
        </p:blipFill>
        <p:spPr>
          <a:xfrm>
            <a:off x="7311390" y="4363879"/>
            <a:ext cx="4580096" cy="2388632"/>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2431971"/>
            <a:ext cx="6707386"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Heurisitic evaluation pt. II</a:t>
            </a:r>
            <a:endParaRPr lang="en-US" sz="4374" dirty="0"/>
          </a:p>
        </p:txBody>
      </p:sp>
      <p:sp>
        <p:nvSpPr>
          <p:cNvPr id="5" name="Text 3"/>
          <p:cNvSpPr/>
          <p:nvPr/>
        </p:nvSpPr>
        <p:spPr>
          <a:xfrm>
            <a:off x="2037993" y="3570684"/>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Issue - Lack of a "Back Button"</a:t>
            </a:r>
            <a:endParaRPr lang="en-US" sz="1750" dirty="0"/>
          </a:p>
        </p:txBody>
      </p:sp>
      <p:sp>
        <p:nvSpPr>
          <p:cNvPr id="6" name="Text 4"/>
          <p:cNvSpPr/>
          <p:nvPr/>
        </p:nvSpPr>
        <p:spPr>
          <a:xfrm>
            <a:off x="2037993" y="4175998"/>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Heuristic - User Control and Freedom</a:t>
            </a:r>
            <a:endParaRPr lang="en-US" sz="1750" dirty="0"/>
          </a:p>
        </p:txBody>
      </p:sp>
      <p:sp>
        <p:nvSpPr>
          <p:cNvPr id="7" name="Text 5"/>
          <p:cNvSpPr/>
          <p:nvPr/>
        </p:nvSpPr>
        <p:spPr>
          <a:xfrm>
            <a:off x="2037993" y="4781312"/>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Severity - 4</a:t>
            </a:r>
            <a:endParaRPr lang="en-US" sz="1750" dirty="0"/>
          </a:p>
        </p:txBody>
      </p:sp>
      <p:pic>
        <p:nvPicPr>
          <p:cNvPr id="8" name="Image 0" descr="preencoded.png">    </p:cNvPr>
          <p:cNvPicPr>
            <a:picLocks noChangeAspect="1"/>
          </p:cNvPicPr>
          <p:nvPr/>
        </p:nvPicPr>
        <p:blipFill>
          <a:blip r:embed="rId1"/>
          <a:stretch>
            <a:fillRect/>
          </a:stretch>
        </p:blipFill>
        <p:spPr>
          <a:xfrm>
            <a:off x="2037993" y="5386626"/>
            <a:ext cx="10554414" cy="410885"/>
          </a:xfrm>
          <a:prstGeom prst="rect">
            <a:avLst/>
          </a:prstGeom>
        </p:spPr>
      </p:pic>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038463"/>
            <a:ext cx="674120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Heuristic evaluation pt. III</a:t>
            </a:r>
            <a:endParaRPr lang="en-US" sz="4374" dirty="0"/>
          </a:p>
        </p:txBody>
      </p:sp>
      <p:sp>
        <p:nvSpPr>
          <p:cNvPr id="5" name="Text 3"/>
          <p:cNvSpPr/>
          <p:nvPr/>
        </p:nvSpPr>
        <p:spPr>
          <a:xfrm>
            <a:off x="2037993" y="2177177"/>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Issue - Comments don't change according to the news.</a:t>
            </a:r>
            <a:endParaRPr lang="en-US" sz="1750" dirty="0"/>
          </a:p>
        </p:txBody>
      </p:sp>
      <p:sp>
        <p:nvSpPr>
          <p:cNvPr id="6" name="Text 4"/>
          <p:cNvSpPr/>
          <p:nvPr/>
        </p:nvSpPr>
        <p:spPr>
          <a:xfrm>
            <a:off x="2037993" y="2782491"/>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Heuristic - User Control and Freedom</a:t>
            </a:r>
            <a:endParaRPr lang="en-US" sz="1750" dirty="0"/>
          </a:p>
        </p:txBody>
      </p:sp>
      <p:sp>
        <p:nvSpPr>
          <p:cNvPr id="7" name="Text 5"/>
          <p:cNvSpPr/>
          <p:nvPr/>
        </p:nvSpPr>
        <p:spPr>
          <a:xfrm>
            <a:off x="2037993" y="3387804"/>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Severity - 4</a:t>
            </a:r>
            <a:endParaRPr lang="en-US" sz="1750" dirty="0"/>
          </a:p>
        </p:txBody>
      </p:sp>
      <p:pic>
        <p:nvPicPr>
          <p:cNvPr id="8" name="Image 0" descr="preencoded.png">    </p:cNvPr>
          <p:cNvPicPr>
            <a:picLocks noChangeAspect="1"/>
          </p:cNvPicPr>
          <p:nvPr/>
        </p:nvPicPr>
        <p:blipFill>
          <a:blip r:embed="rId1"/>
          <a:stretch>
            <a:fillRect/>
          </a:stretch>
        </p:blipFill>
        <p:spPr>
          <a:xfrm>
            <a:off x="2113836" y="4136231"/>
            <a:ext cx="5112544" cy="2666286"/>
          </a:xfrm>
          <a:prstGeom prst="rect">
            <a:avLst/>
          </a:prstGeom>
        </p:spPr>
      </p:pic>
      <p:pic>
        <p:nvPicPr>
          <p:cNvPr id="9" name="Image 1" descr="preencoded.png">    </p:cNvPr>
          <p:cNvPicPr>
            <a:picLocks noChangeAspect="1"/>
          </p:cNvPicPr>
          <p:nvPr/>
        </p:nvPicPr>
        <p:blipFill>
          <a:blip r:embed="rId2"/>
          <a:stretch>
            <a:fillRect/>
          </a:stretch>
        </p:blipFill>
        <p:spPr>
          <a:xfrm>
            <a:off x="7404021" y="4136231"/>
            <a:ext cx="5112544" cy="2666286"/>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672108"/>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Potrotype HE - Table</a:t>
            </a:r>
            <a:endParaRPr lang="en-US" sz="4374" dirty="0"/>
          </a:p>
        </p:txBody>
      </p:sp>
      <p:sp>
        <p:nvSpPr>
          <p:cNvPr id="5" name="Text 3"/>
          <p:cNvSpPr/>
          <p:nvPr/>
        </p:nvSpPr>
        <p:spPr>
          <a:xfrm>
            <a:off x="2037993" y="1810822"/>
            <a:ext cx="10554414" cy="355402"/>
          </a:xfrm>
          <a:prstGeom prst="rect">
            <a:avLst/>
          </a:prstGeom>
          <a:noFill/>
          <a:ln/>
        </p:spPr>
        <p:txBody>
          <a:bodyPr wrap="none" rtlCol="0" anchor="t"/>
          <a:lstStyle/>
          <a:p>
            <a:pPr indent="0" marL="0">
              <a:lnSpc>
                <a:spcPts val="2799"/>
              </a:lnSpc>
              <a:buNone/>
            </a:pPr>
            <a:endParaRPr lang="en-US" sz="1750" dirty="0"/>
          </a:p>
        </p:txBody>
      </p:sp>
      <p:sp>
        <p:nvSpPr>
          <p:cNvPr id="6" name="Shape 4"/>
          <p:cNvSpPr/>
          <p:nvPr/>
        </p:nvSpPr>
        <p:spPr>
          <a:xfrm>
            <a:off x="2037993" y="2416135"/>
            <a:ext cx="10554414" cy="637103"/>
          </a:xfrm>
          <a:prstGeom prst="rect">
            <a:avLst/>
          </a:prstGeom>
          <a:solidFill>
            <a:srgbClr val="DEDEE9"/>
          </a:solidFill>
          <a:ln/>
        </p:spPr>
      </p:sp>
      <p:sp>
        <p:nvSpPr>
          <p:cNvPr id="7" name="Text 5"/>
          <p:cNvSpPr/>
          <p:nvPr/>
        </p:nvSpPr>
        <p:spPr>
          <a:xfrm>
            <a:off x="2260402" y="2556986"/>
            <a:ext cx="2253734" cy="355402"/>
          </a:xfrm>
          <a:prstGeom prst="rect">
            <a:avLst/>
          </a:prstGeom>
          <a:noFill/>
          <a:ln/>
        </p:spPr>
        <p:txBody>
          <a:bodyPr wrap="none" rtlCol="0" anchor="t"/>
          <a:lstStyle/>
          <a:p>
            <a:pPr indent="0" marL="0">
              <a:lnSpc>
                <a:spcPts val="2799"/>
              </a:lnSpc>
              <a:buNone/>
            </a:pPr>
            <a:endParaRPr lang="en-US" sz="1750" dirty="0"/>
          </a:p>
        </p:txBody>
      </p:sp>
      <p:sp>
        <p:nvSpPr>
          <p:cNvPr id="8" name="Text 6"/>
          <p:cNvSpPr/>
          <p:nvPr/>
        </p:nvSpPr>
        <p:spPr>
          <a:xfrm>
            <a:off x="4966097" y="2556986"/>
            <a:ext cx="224992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Ricardo</a:t>
            </a:r>
            <a:endParaRPr lang="en-US" sz="1750" dirty="0"/>
          </a:p>
        </p:txBody>
      </p:sp>
      <p:sp>
        <p:nvSpPr>
          <p:cNvPr id="9" name="Text 7"/>
          <p:cNvSpPr/>
          <p:nvPr/>
        </p:nvSpPr>
        <p:spPr>
          <a:xfrm>
            <a:off x="7667982" y="2556986"/>
            <a:ext cx="89892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Miguel</a:t>
            </a:r>
            <a:endParaRPr lang="en-US" sz="1750" dirty="0"/>
          </a:p>
        </p:txBody>
      </p:sp>
      <p:sp>
        <p:nvSpPr>
          <p:cNvPr id="10" name="Text 8"/>
          <p:cNvSpPr/>
          <p:nvPr/>
        </p:nvSpPr>
        <p:spPr>
          <a:xfrm>
            <a:off x="9018865" y="2556986"/>
            <a:ext cx="123670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João</a:t>
            </a:r>
            <a:endParaRPr lang="en-US" sz="1750" dirty="0"/>
          </a:p>
        </p:txBody>
      </p:sp>
      <p:sp>
        <p:nvSpPr>
          <p:cNvPr id="11" name="Text 9"/>
          <p:cNvSpPr/>
          <p:nvPr/>
        </p:nvSpPr>
        <p:spPr>
          <a:xfrm>
            <a:off x="10707529" y="2556986"/>
            <a:ext cx="1662708"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Média</a:t>
            </a:r>
            <a:endParaRPr lang="en-US" sz="1750" dirty="0"/>
          </a:p>
        </p:txBody>
      </p:sp>
      <p:sp>
        <p:nvSpPr>
          <p:cNvPr id="12" name="Text 10"/>
          <p:cNvSpPr/>
          <p:nvPr/>
        </p:nvSpPr>
        <p:spPr>
          <a:xfrm>
            <a:off x="2260402" y="3194090"/>
            <a:ext cx="225373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"Back" button doesn't exist.</a:t>
            </a:r>
            <a:endParaRPr lang="en-US" sz="1750" dirty="0"/>
          </a:p>
        </p:txBody>
      </p:sp>
      <p:sp>
        <p:nvSpPr>
          <p:cNvPr id="13" name="Text 11"/>
          <p:cNvSpPr/>
          <p:nvPr/>
        </p:nvSpPr>
        <p:spPr>
          <a:xfrm>
            <a:off x="4966097" y="3194090"/>
            <a:ext cx="224992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14" name="Text 12"/>
          <p:cNvSpPr/>
          <p:nvPr/>
        </p:nvSpPr>
        <p:spPr>
          <a:xfrm>
            <a:off x="7667982" y="3194090"/>
            <a:ext cx="89892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15" name="Text 13"/>
          <p:cNvSpPr/>
          <p:nvPr/>
        </p:nvSpPr>
        <p:spPr>
          <a:xfrm>
            <a:off x="9018865" y="3194090"/>
            <a:ext cx="123670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16" name="Text 14"/>
          <p:cNvSpPr/>
          <p:nvPr/>
        </p:nvSpPr>
        <p:spPr>
          <a:xfrm>
            <a:off x="10707529" y="3194090"/>
            <a:ext cx="1662708"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17" name="Shape 15"/>
          <p:cNvSpPr/>
          <p:nvPr/>
        </p:nvSpPr>
        <p:spPr>
          <a:xfrm>
            <a:off x="2037993" y="4045744"/>
            <a:ext cx="10554414" cy="992505"/>
          </a:xfrm>
          <a:prstGeom prst="rect">
            <a:avLst/>
          </a:prstGeom>
          <a:solidFill>
            <a:srgbClr val="DEDEE9"/>
          </a:solidFill>
          <a:ln/>
        </p:spPr>
      </p:sp>
      <p:sp>
        <p:nvSpPr>
          <p:cNvPr id="18" name="Text 16"/>
          <p:cNvSpPr/>
          <p:nvPr/>
        </p:nvSpPr>
        <p:spPr>
          <a:xfrm>
            <a:off x="2260402" y="4186595"/>
            <a:ext cx="225373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The calendar has errors.</a:t>
            </a:r>
            <a:endParaRPr lang="en-US" sz="1750" dirty="0"/>
          </a:p>
        </p:txBody>
      </p:sp>
      <p:sp>
        <p:nvSpPr>
          <p:cNvPr id="19" name="Text 17"/>
          <p:cNvSpPr/>
          <p:nvPr/>
        </p:nvSpPr>
        <p:spPr>
          <a:xfrm>
            <a:off x="4966097" y="4186595"/>
            <a:ext cx="224992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a:t>
            </a:r>
            <a:endParaRPr lang="en-US" sz="1750" dirty="0"/>
          </a:p>
        </p:txBody>
      </p:sp>
      <p:sp>
        <p:nvSpPr>
          <p:cNvPr id="20" name="Text 18"/>
          <p:cNvSpPr/>
          <p:nvPr/>
        </p:nvSpPr>
        <p:spPr>
          <a:xfrm>
            <a:off x="7667982" y="4186595"/>
            <a:ext cx="89892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21" name="Text 19"/>
          <p:cNvSpPr/>
          <p:nvPr/>
        </p:nvSpPr>
        <p:spPr>
          <a:xfrm>
            <a:off x="9018865" y="4186595"/>
            <a:ext cx="123670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22" name="Text 20"/>
          <p:cNvSpPr/>
          <p:nvPr/>
        </p:nvSpPr>
        <p:spPr>
          <a:xfrm>
            <a:off x="10707529" y="4186595"/>
            <a:ext cx="1662708"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23" name="Text 21"/>
          <p:cNvSpPr/>
          <p:nvPr/>
        </p:nvSpPr>
        <p:spPr>
          <a:xfrm>
            <a:off x="2260402" y="5179100"/>
            <a:ext cx="2253734" cy="1066205"/>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Comments don't change according to the news.</a:t>
            </a:r>
            <a:endParaRPr lang="en-US" sz="1750" dirty="0"/>
          </a:p>
        </p:txBody>
      </p:sp>
      <p:sp>
        <p:nvSpPr>
          <p:cNvPr id="24" name="Text 22"/>
          <p:cNvSpPr/>
          <p:nvPr/>
        </p:nvSpPr>
        <p:spPr>
          <a:xfrm>
            <a:off x="4966097" y="5179100"/>
            <a:ext cx="224992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a:t>
            </a:r>
            <a:endParaRPr lang="en-US" sz="1750" dirty="0"/>
          </a:p>
        </p:txBody>
      </p:sp>
      <p:sp>
        <p:nvSpPr>
          <p:cNvPr id="25" name="Text 23"/>
          <p:cNvSpPr/>
          <p:nvPr/>
        </p:nvSpPr>
        <p:spPr>
          <a:xfrm>
            <a:off x="7667982" y="5179100"/>
            <a:ext cx="89892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2</a:t>
            </a:r>
            <a:endParaRPr lang="en-US" sz="1750" dirty="0"/>
          </a:p>
        </p:txBody>
      </p:sp>
      <p:sp>
        <p:nvSpPr>
          <p:cNvPr id="26" name="Text 24"/>
          <p:cNvSpPr/>
          <p:nvPr/>
        </p:nvSpPr>
        <p:spPr>
          <a:xfrm>
            <a:off x="9018865" y="5179100"/>
            <a:ext cx="123670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a:t>
            </a:r>
            <a:endParaRPr lang="en-US" sz="1750" dirty="0"/>
          </a:p>
        </p:txBody>
      </p:sp>
      <p:sp>
        <p:nvSpPr>
          <p:cNvPr id="27" name="Text 25"/>
          <p:cNvSpPr/>
          <p:nvPr/>
        </p:nvSpPr>
        <p:spPr>
          <a:xfrm>
            <a:off x="10707529" y="5179100"/>
            <a:ext cx="1662708"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a:t>
            </a:r>
            <a:endParaRPr lang="en-US" sz="1750" dirty="0"/>
          </a:p>
        </p:txBody>
      </p:sp>
      <p:sp>
        <p:nvSpPr>
          <p:cNvPr id="28" name="Shape 26"/>
          <p:cNvSpPr/>
          <p:nvPr/>
        </p:nvSpPr>
        <p:spPr>
          <a:xfrm>
            <a:off x="2037993" y="6386155"/>
            <a:ext cx="10554414" cy="637103"/>
          </a:xfrm>
          <a:prstGeom prst="rect">
            <a:avLst/>
          </a:prstGeom>
          <a:solidFill>
            <a:srgbClr val="DEDEE9"/>
          </a:solidFill>
          <a:ln/>
        </p:spPr>
      </p:sp>
      <p:sp>
        <p:nvSpPr>
          <p:cNvPr id="29" name="Text 27"/>
          <p:cNvSpPr/>
          <p:nvPr/>
        </p:nvSpPr>
        <p:spPr>
          <a:xfrm>
            <a:off x="2260402" y="6527006"/>
            <a:ext cx="225373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Table incompatibility.</a:t>
            </a:r>
            <a:endParaRPr lang="en-US" sz="1750" dirty="0"/>
          </a:p>
        </p:txBody>
      </p:sp>
      <p:sp>
        <p:nvSpPr>
          <p:cNvPr id="30" name="Text 28"/>
          <p:cNvSpPr/>
          <p:nvPr/>
        </p:nvSpPr>
        <p:spPr>
          <a:xfrm>
            <a:off x="4966097" y="6527006"/>
            <a:ext cx="224992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2</a:t>
            </a:r>
            <a:endParaRPr lang="en-US" sz="1750" dirty="0"/>
          </a:p>
        </p:txBody>
      </p:sp>
      <p:sp>
        <p:nvSpPr>
          <p:cNvPr id="31" name="Text 29"/>
          <p:cNvSpPr/>
          <p:nvPr/>
        </p:nvSpPr>
        <p:spPr>
          <a:xfrm>
            <a:off x="7667982" y="6527006"/>
            <a:ext cx="89892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a:t>
            </a:r>
            <a:endParaRPr lang="en-US" sz="1750" dirty="0"/>
          </a:p>
        </p:txBody>
      </p:sp>
      <p:sp>
        <p:nvSpPr>
          <p:cNvPr id="32" name="Text 30"/>
          <p:cNvSpPr/>
          <p:nvPr/>
        </p:nvSpPr>
        <p:spPr>
          <a:xfrm>
            <a:off x="9018865" y="6527006"/>
            <a:ext cx="1236702"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a:t>
            </a:r>
            <a:endParaRPr lang="en-US" sz="1750" dirty="0"/>
          </a:p>
        </p:txBody>
      </p:sp>
      <p:sp>
        <p:nvSpPr>
          <p:cNvPr id="33" name="Text 31"/>
          <p:cNvSpPr/>
          <p:nvPr/>
        </p:nvSpPr>
        <p:spPr>
          <a:xfrm>
            <a:off x="10707529" y="6527006"/>
            <a:ext cx="1662708"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a:t>
            </a:r>
            <a:endParaRPr lang="en-US" sz="1750" dirty="0"/>
          </a:p>
        </p:txBody>
      </p:sp>
      <p:sp>
        <p:nvSpPr>
          <p:cNvPr id="34" name="Text 32"/>
          <p:cNvSpPr/>
          <p:nvPr/>
        </p:nvSpPr>
        <p:spPr>
          <a:xfrm>
            <a:off x="2037993" y="7273171"/>
            <a:ext cx="10554414" cy="284321"/>
          </a:xfrm>
          <a:prstGeom prst="rect">
            <a:avLst/>
          </a:prstGeom>
          <a:noFill/>
          <a:ln/>
        </p:spPr>
        <p:txBody>
          <a:bodyPr wrap="none" rtlCol="0" anchor="t"/>
          <a:lstStyle/>
          <a:p>
            <a:pPr indent="0" marL="0">
              <a:lnSpc>
                <a:spcPts val="2239"/>
              </a:lnSpc>
              <a:buNone/>
            </a:pPr>
            <a:r>
              <a:rPr lang="en-US" sz="1400" dirty="0">
                <a:solidFill>
                  <a:srgbClr val="39393C"/>
                </a:solidFill>
                <a:latin typeface="Open Sans" pitchFamily="34" charset="0"/>
                <a:ea typeface="Open Sans" pitchFamily="34" charset="-122"/>
                <a:cs typeface="Open Sans" pitchFamily="34" charset="-120"/>
              </a:rPr>
              <a:t>0-Not a Problem  1-Cosmetic Problem 2-Minor Usability Problem 3-Major Usability Problem 4-Usability Catastrophe</a:t>
            </a:r>
            <a:endParaRPr lang="en-US" sz="1400" dirty="0"/>
          </a:p>
        </p:txBody>
      </p:sp>
      <p:pic>
        <p:nvPicPr>
          <p:cNvPr id="3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321356"/>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User Evaluation tasks</a:t>
            </a:r>
            <a:endParaRPr lang="en-US" sz="4374" dirty="0"/>
          </a:p>
        </p:txBody>
      </p:sp>
      <p:sp>
        <p:nvSpPr>
          <p:cNvPr id="5" name="Text 3"/>
          <p:cNvSpPr/>
          <p:nvPr/>
        </p:nvSpPr>
        <p:spPr>
          <a:xfrm>
            <a:off x="2037993" y="2460069"/>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User evaluation tasks</a:t>
            </a:r>
            <a:endParaRPr lang="en-US" sz="1750" dirty="0"/>
          </a:p>
        </p:txBody>
      </p:sp>
      <p:sp>
        <p:nvSpPr>
          <p:cNvPr id="6" name="Text 4"/>
          <p:cNvSpPr/>
          <p:nvPr/>
        </p:nvSpPr>
        <p:spPr>
          <a:xfrm>
            <a:off x="2037993" y="3065383"/>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1- View the progression of the top marks for athlete João Coelho.</a:t>
            </a:r>
            <a:endParaRPr lang="en-US" sz="1750" dirty="0"/>
          </a:p>
        </p:txBody>
      </p:sp>
      <p:sp>
        <p:nvSpPr>
          <p:cNvPr id="7" name="Text 5"/>
          <p:cNvSpPr/>
          <p:nvPr/>
        </p:nvSpPr>
        <p:spPr>
          <a:xfrm>
            <a:off x="2037993" y="3670697"/>
            <a:ext cx="10554414" cy="355402"/>
          </a:xfrm>
          <a:prstGeom prst="rect">
            <a:avLst/>
          </a:prstGeom>
          <a:noFill/>
          <a:ln/>
        </p:spPr>
        <p:txBody>
          <a:bodyPr wrap="non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2- Access the profile of SCP Club and find athlete Beatriz Santos.</a:t>
            </a:r>
            <a:endParaRPr lang="en-US" sz="1750" dirty="0"/>
          </a:p>
        </p:txBody>
      </p:sp>
      <p:sp>
        <p:nvSpPr>
          <p:cNvPr id="8" name="Text 6"/>
          <p:cNvSpPr/>
          <p:nvPr/>
        </p:nvSpPr>
        <p:spPr>
          <a:xfrm>
            <a:off x="2037993" y="4276011"/>
            <a:ext cx="1055441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3- Access the times achieved in the different heats at the 2020 national sub-18 (Junior) championships in the men's 200 meters event.</a:t>
            </a:r>
            <a:endParaRPr lang="en-US" sz="1750" dirty="0"/>
          </a:p>
        </p:txBody>
      </p:sp>
      <p:sp>
        <p:nvSpPr>
          <p:cNvPr id="9" name="Text 7"/>
          <p:cNvSpPr/>
          <p:nvPr/>
        </p:nvSpPr>
        <p:spPr>
          <a:xfrm>
            <a:off x="2037993" y="5236726"/>
            <a:ext cx="1055441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4- Log in to the site as a Club and find the upcoming competition for the national sub-18 (Junior) championships, and register my club's athletes for the 200 meters and 800 meters events.</a:t>
            </a:r>
            <a:endParaRPr lang="en-US" sz="1750" dirty="0"/>
          </a:p>
        </p:txBody>
      </p:sp>
      <p:sp>
        <p:nvSpPr>
          <p:cNvPr id="10" name="Text 8"/>
          <p:cNvSpPr/>
          <p:nvPr/>
        </p:nvSpPr>
        <p:spPr>
          <a:xfrm>
            <a:off x="2037993" y="6197441"/>
            <a:ext cx="10554414"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5- Access the rankings page and view the rankings for the 100 meters event in the sub-23 (Junior) category for the year 2024 for all districts.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1386"/>
          </a:xfrm>
          <a:prstGeom prst="rect">
            <a:avLst/>
          </a:prstGeom>
          <a:solidFill>
            <a:srgbClr val="F3F3F7"/>
          </a:solidFill>
          <a:ln/>
        </p:spPr>
      </p:sp>
      <p:sp>
        <p:nvSpPr>
          <p:cNvPr id="4" name="Text 2"/>
          <p:cNvSpPr/>
          <p:nvPr/>
        </p:nvSpPr>
        <p:spPr>
          <a:xfrm>
            <a:off x="2827496" y="519589"/>
            <a:ext cx="8975408" cy="1181100"/>
          </a:xfrm>
          <a:prstGeom prst="rect">
            <a:avLst/>
          </a:prstGeom>
          <a:noFill/>
          <a:ln/>
        </p:spPr>
        <p:txBody>
          <a:bodyPr wrap="square" rtlCol="0" anchor="t"/>
          <a:lstStyle/>
          <a:p>
            <a:pPr indent="0" marL="0">
              <a:lnSpc>
                <a:spcPts val="4650"/>
              </a:lnSpc>
              <a:buNone/>
            </a:pPr>
            <a:r>
              <a:rPr lang="en-US" sz="3720" b="1" dirty="0">
                <a:solidFill>
                  <a:srgbClr val="101014"/>
                </a:solidFill>
                <a:latin typeface="Playfair Display" pitchFamily="34" charset="0"/>
                <a:ea typeface="Playfair Display" pitchFamily="34" charset="-122"/>
                <a:cs typeface="Playfair Display" pitchFamily="34" charset="-120"/>
              </a:rPr>
              <a:t>User evaluation – Graphs with the values in each</a:t>
            </a:r>
            <a:endParaRPr lang="en-US" sz="3720" dirty="0"/>
          </a:p>
        </p:txBody>
      </p:sp>
      <p:pic>
        <p:nvPicPr>
          <p:cNvPr id="5" name="Image 0" descr="preencoded.png">    </p:cNvPr>
          <p:cNvPicPr>
            <a:picLocks noChangeAspect="1"/>
          </p:cNvPicPr>
          <p:nvPr/>
        </p:nvPicPr>
        <p:blipFill>
          <a:blip r:embed="rId1"/>
          <a:stretch>
            <a:fillRect/>
          </a:stretch>
        </p:blipFill>
        <p:spPr>
          <a:xfrm>
            <a:off x="2827496" y="2078593"/>
            <a:ext cx="8384858" cy="5633204"/>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51269"/>
          </a:xfrm>
          <a:prstGeom prst="rect">
            <a:avLst/>
          </a:prstGeom>
          <a:solidFill>
            <a:srgbClr val="F3F3F7"/>
          </a:solidFill>
          <a:ln/>
        </p:spPr>
      </p:sp>
      <p:sp>
        <p:nvSpPr>
          <p:cNvPr id="4" name="Text 2"/>
          <p:cNvSpPr/>
          <p:nvPr/>
        </p:nvSpPr>
        <p:spPr>
          <a:xfrm>
            <a:off x="2662595" y="538639"/>
            <a:ext cx="6348055" cy="612100"/>
          </a:xfrm>
          <a:prstGeom prst="rect">
            <a:avLst/>
          </a:prstGeom>
          <a:noFill/>
          <a:ln/>
        </p:spPr>
        <p:txBody>
          <a:bodyPr wrap="none" rtlCol="0" anchor="t"/>
          <a:lstStyle/>
          <a:p>
            <a:pPr indent="0" marL="0">
              <a:lnSpc>
                <a:spcPts val="4820"/>
              </a:lnSpc>
              <a:buNone/>
            </a:pPr>
            <a:r>
              <a:rPr lang="en-US" sz="3856" b="1" dirty="0">
                <a:solidFill>
                  <a:srgbClr val="101014"/>
                </a:solidFill>
                <a:latin typeface="Playfair Display" pitchFamily="34" charset="0"/>
                <a:ea typeface="Playfair Display" pitchFamily="34" charset="-122"/>
                <a:cs typeface="Playfair Display" pitchFamily="34" charset="-120"/>
              </a:rPr>
              <a:t>Pos questionere - Questions</a:t>
            </a:r>
            <a:endParaRPr lang="en-US" sz="3856" dirty="0"/>
          </a:p>
        </p:txBody>
      </p:sp>
      <p:sp>
        <p:nvSpPr>
          <p:cNvPr id="5" name="Text 3"/>
          <p:cNvSpPr/>
          <p:nvPr/>
        </p:nvSpPr>
        <p:spPr>
          <a:xfrm>
            <a:off x="2662595" y="1542455"/>
            <a:ext cx="9305092"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After completing the tasks and the user evaluation, the 5 users responded to these questions:</a:t>
            </a:r>
            <a:endParaRPr lang="en-US" sz="1543" dirty="0"/>
          </a:p>
        </p:txBody>
      </p:sp>
      <p:sp>
        <p:nvSpPr>
          <p:cNvPr id="6" name="Shape 4"/>
          <p:cNvSpPr/>
          <p:nvPr/>
        </p:nvSpPr>
        <p:spPr>
          <a:xfrm>
            <a:off x="2662595" y="2076212"/>
            <a:ext cx="9305092" cy="563642"/>
          </a:xfrm>
          <a:prstGeom prst="rect">
            <a:avLst/>
          </a:prstGeom>
          <a:solidFill>
            <a:srgbClr val="DEDEE9"/>
          </a:solidFill>
          <a:ln/>
        </p:spPr>
      </p:sp>
      <p:sp>
        <p:nvSpPr>
          <p:cNvPr id="7" name="Text 5"/>
          <p:cNvSpPr/>
          <p:nvPr/>
        </p:nvSpPr>
        <p:spPr>
          <a:xfrm>
            <a:off x="2858453" y="2201347"/>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Q1: I think that I would like to use this system frequently.</a:t>
            </a:r>
            <a:endParaRPr lang="en-US" sz="1543" dirty="0"/>
          </a:p>
        </p:txBody>
      </p:sp>
      <p:sp>
        <p:nvSpPr>
          <p:cNvPr id="8" name="Text 6"/>
          <p:cNvSpPr/>
          <p:nvPr/>
        </p:nvSpPr>
        <p:spPr>
          <a:xfrm>
            <a:off x="2858453" y="2764988"/>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Q2: I found the system unnecessarily complex.</a:t>
            </a:r>
            <a:endParaRPr lang="en-US" sz="1543" dirty="0"/>
          </a:p>
        </p:txBody>
      </p:sp>
      <p:sp>
        <p:nvSpPr>
          <p:cNvPr id="9" name="Shape 7"/>
          <p:cNvSpPr/>
          <p:nvPr/>
        </p:nvSpPr>
        <p:spPr>
          <a:xfrm>
            <a:off x="2662595" y="3203496"/>
            <a:ext cx="9305092" cy="563642"/>
          </a:xfrm>
          <a:prstGeom prst="rect">
            <a:avLst/>
          </a:prstGeom>
          <a:solidFill>
            <a:srgbClr val="DEDEE9"/>
          </a:solidFill>
          <a:ln/>
        </p:spPr>
      </p:sp>
      <p:sp>
        <p:nvSpPr>
          <p:cNvPr id="10" name="Text 8"/>
          <p:cNvSpPr/>
          <p:nvPr/>
        </p:nvSpPr>
        <p:spPr>
          <a:xfrm>
            <a:off x="2858453" y="3328630"/>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Q3: I thought the system was easy to use.</a:t>
            </a:r>
            <a:endParaRPr lang="en-US" sz="1543" dirty="0"/>
          </a:p>
        </p:txBody>
      </p:sp>
      <p:sp>
        <p:nvSpPr>
          <p:cNvPr id="11" name="Text 9"/>
          <p:cNvSpPr/>
          <p:nvPr/>
        </p:nvSpPr>
        <p:spPr>
          <a:xfrm>
            <a:off x="2858453" y="3892272"/>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Q4: I think that I would need the support of a technical person to be able to use this system.</a:t>
            </a:r>
            <a:endParaRPr lang="en-US" sz="1543" dirty="0"/>
          </a:p>
        </p:txBody>
      </p:sp>
      <p:sp>
        <p:nvSpPr>
          <p:cNvPr id="12" name="Shape 10"/>
          <p:cNvSpPr/>
          <p:nvPr/>
        </p:nvSpPr>
        <p:spPr>
          <a:xfrm>
            <a:off x="2662595" y="4330779"/>
            <a:ext cx="9305092" cy="563642"/>
          </a:xfrm>
          <a:prstGeom prst="rect">
            <a:avLst/>
          </a:prstGeom>
          <a:solidFill>
            <a:srgbClr val="DEDEE9"/>
          </a:solidFill>
          <a:ln/>
        </p:spPr>
      </p:sp>
      <p:sp>
        <p:nvSpPr>
          <p:cNvPr id="13" name="Text 11"/>
          <p:cNvSpPr/>
          <p:nvPr/>
        </p:nvSpPr>
        <p:spPr>
          <a:xfrm>
            <a:off x="2858453" y="4455914"/>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Q5: I found the various functions in this system were well integrated.</a:t>
            </a:r>
            <a:endParaRPr lang="en-US" sz="1543" dirty="0"/>
          </a:p>
        </p:txBody>
      </p:sp>
      <p:sp>
        <p:nvSpPr>
          <p:cNvPr id="14" name="Text 12"/>
          <p:cNvSpPr/>
          <p:nvPr/>
        </p:nvSpPr>
        <p:spPr>
          <a:xfrm>
            <a:off x="2858453" y="5019556"/>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Q6: I thought there was too much inconsistency in this system.</a:t>
            </a:r>
            <a:endParaRPr lang="en-US" sz="1543" dirty="0"/>
          </a:p>
        </p:txBody>
      </p:sp>
      <p:sp>
        <p:nvSpPr>
          <p:cNvPr id="15" name="Shape 13"/>
          <p:cNvSpPr/>
          <p:nvPr/>
        </p:nvSpPr>
        <p:spPr>
          <a:xfrm>
            <a:off x="2662595" y="5458063"/>
            <a:ext cx="9305092" cy="563642"/>
          </a:xfrm>
          <a:prstGeom prst="rect">
            <a:avLst/>
          </a:prstGeom>
          <a:solidFill>
            <a:srgbClr val="DEDEE9"/>
          </a:solidFill>
          <a:ln/>
        </p:spPr>
      </p:sp>
      <p:sp>
        <p:nvSpPr>
          <p:cNvPr id="16" name="Text 14"/>
          <p:cNvSpPr/>
          <p:nvPr/>
        </p:nvSpPr>
        <p:spPr>
          <a:xfrm>
            <a:off x="2858453" y="5583198"/>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Q7: I would imagine that most people would learn to use this system very quickly.</a:t>
            </a:r>
            <a:endParaRPr lang="en-US" sz="1543" dirty="0"/>
          </a:p>
        </p:txBody>
      </p:sp>
      <p:sp>
        <p:nvSpPr>
          <p:cNvPr id="17" name="Text 15"/>
          <p:cNvSpPr/>
          <p:nvPr/>
        </p:nvSpPr>
        <p:spPr>
          <a:xfrm>
            <a:off x="2858453" y="6146840"/>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Q8: I found the system very cumbersome to use.</a:t>
            </a:r>
            <a:endParaRPr lang="en-US" sz="1543" dirty="0"/>
          </a:p>
        </p:txBody>
      </p:sp>
      <p:sp>
        <p:nvSpPr>
          <p:cNvPr id="18" name="Shape 16"/>
          <p:cNvSpPr/>
          <p:nvPr/>
        </p:nvSpPr>
        <p:spPr>
          <a:xfrm>
            <a:off x="2662595" y="6585347"/>
            <a:ext cx="9305092" cy="563642"/>
          </a:xfrm>
          <a:prstGeom prst="rect">
            <a:avLst/>
          </a:prstGeom>
          <a:solidFill>
            <a:srgbClr val="DEDEE9"/>
          </a:solidFill>
          <a:ln/>
        </p:spPr>
      </p:sp>
      <p:sp>
        <p:nvSpPr>
          <p:cNvPr id="19" name="Text 17"/>
          <p:cNvSpPr/>
          <p:nvPr/>
        </p:nvSpPr>
        <p:spPr>
          <a:xfrm>
            <a:off x="2858453" y="6710482"/>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Q9: I felt very confident using the system.</a:t>
            </a:r>
            <a:endParaRPr lang="en-US" sz="1543" dirty="0"/>
          </a:p>
        </p:txBody>
      </p:sp>
      <p:sp>
        <p:nvSpPr>
          <p:cNvPr id="20" name="Text 18"/>
          <p:cNvSpPr/>
          <p:nvPr/>
        </p:nvSpPr>
        <p:spPr>
          <a:xfrm>
            <a:off x="2858453" y="7274123"/>
            <a:ext cx="8913376" cy="313373"/>
          </a:xfrm>
          <a:prstGeom prst="rect">
            <a:avLst/>
          </a:prstGeom>
          <a:noFill/>
          <a:ln/>
        </p:spPr>
        <p:txBody>
          <a:bodyPr wrap="none" rtlCol="0" anchor="t"/>
          <a:lstStyle/>
          <a:p>
            <a:pPr indent="0" marL="0">
              <a:lnSpc>
                <a:spcPts val="2468"/>
              </a:lnSpc>
              <a:buNone/>
            </a:pPr>
            <a:r>
              <a:rPr lang="en-US" sz="1543" dirty="0">
                <a:solidFill>
                  <a:srgbClr val="39393C"/>
                </a:solidFill>
                <a:latin typeface="Open Sans" pitchFamily="34" charset="0"/>
                <a:ea typeface="Open Sans" pitchFamily="34" charset="-122"/>
                <a:cs typeface="Open Sans" pitchFamily="34" charset="-120"/>
              </a:rPr>
              <a:t>Q10: I needed to learn a lot of things before I could get going with this system.</a:t>
            </a:r>
            <a:endParaRPr lang="en-US" sz="1543"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47756" y="610672"/>
            <a:ext cx="5544622" cy="693063"/>
          </a:xfrm>
          <a:prstGeom prst="rect">
            <a:avLst/>
          </a:prstGeom>
          <a:noFill/>
          <a:ln/>
        </p:spPr>
        <p:txBody>
          <a:bodyPr wrap="none" rtlCol="0" anchor="t"/>
          <a:lstStyle/>
          <a:p>
            <a:pPr indent="0" marL="0">
              <a:lnSpc>
                <a:spcPts val="5457"/>
              </a:lnSpc>
              <a:buNone/>
            </a:pPr>
            <a:r>
              <a:rPr lang="en-US" sz="4366" b="1" dirty="0">
                <a:solidFill>
                  <a:srgbClr val="101014"/>
                </a:solidFill>
                <a:latin typeface="Playfair Display" pitchFamily="34" charset="0"/>
                <a:ea typeface="Playfair Display" pitchFamily="34" charset="-122"/>
                <a:cs typeface="Playfair Display" pitchFamily="34" charset="-120"/>
              </a:rPr>
              <a:t>Pos questionere</a:t>
            </a:r>
            <a:endParaRPr lang="en-US" sz="4366" dirty="0"/>
          </a:p>
        </p:txBody>
      </p:sp>
      <p:pic>
        <p:nvPicPr>
          <p:cNvPr id="5" name="Image 0" descr="preencoded.png">    </p:cNvPr>
          <p:cNvPicPr>
            <a:picLocks noChangeAspect="1"/>
          </p:cNvPicPr>
          <p:nvPr/>
        </p:nvPicPr>
        <p:blipFill>
          <a:blip r:embed="rId1"/>
          <a:stretch>
            <a:fillRect/>
          </a:stretch>
        </p:blipFill>
        <p:spPr>
          <a:xfrm>
            <a:off x="2047756" y="1747242"/>
            <a:ext cx="10534888" cy="5267444"/>
          </a:xfrm>
          <a:prstGeom prst="rect">
            <a:avLst/>
          </a:prstGeom>
        </p:spPr>
      </p:pic>
      <p:sp>
        <p:nvSpPr>
          <p:cNvPr id="6" name="Text 3"/>
          <p:cNvSpPr/>
          <p:nvPr/>
        </p:nvSpPr>
        <p:spPr>
          <a:xfrm>
            <a:off x="2047756" y="7264122"/>
            <a:ext cx="10534888" cy="354806"/>
          </a:xfrm>
          <a:prstGeom prst="rect">
            <a:avLst/>
          </a:prstGeom>
          <a:noFill/>
          <a:ln/>
        </p:spPr>
        <p:txBody>
          <a:bodyPr wrap="none" rtlCol="0" anchor="t"/>
          <a:lstStyle/>
          <a:p>
            <a:pPr indent="0" marL="0">
              <a:lnSpc>
                <a:spcPts val="2794"/>
              </a:lnSpc>
              <a:buNone/>
            </a:pPr>
            <a:r>
              <a:rPr lang="en-US" sz="1746" dirty="0">
                <a:solidFill>
                  <a:srgbClr val="39393C"/>
                </a:solidFill>
                <a:latin typeface="Open Sans" pitchFamily="34" charset="0"/>
                <a:ea typeface="Open Sans" pitchFamily="34" charset="-122"/>
                <a:cs typeface="Open Sans" pitchFamily="34" charset="-120"/>
              </a:rPr>
              <a:t>Scale: 5 - Totally agree  to  1 - Totally disagree</a:t>
            </a:r>
            <a:endParaRPr lang="en-US" sz="1746"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3767614"/>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DEMO</a:t>
            </a:r>
            <a:endParaRPr lang="en-US" sz="4374"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437918"/>
            <a:ext cx="10554414" cy="1388745"/>
          </a:xfrm>
          <a:prstGeom prst="rect">
            <a:avLst/>
          </a:prstGeom>
          <a:noFill/>
          <a:ln/>
        </p:spPr>
        <p:txBody>
          <a:bodyPr wrap="squar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Next Steps – Things we might still add until delivery day</a:t>
            </a:r>
            <a:endParaRPr lang="en-US" sz="4374" dirty="0"/>
          </a:p>
        </p:txBody>
      </p:sp>
      <p:sp>
        <p:nvSpPr>
          <p:cNvPr id="5" name="Text 3"/>
          <p:cNvSpPr/>
          <p:nvPr/>
        </p:nvSpPr>
        <p:spPr>
          <a:xfrm>
            <a:off x="2393394" y="3271004"/>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39393C"/>
                </a:solidFill>
                <a:latin typeface="Open Sans" pitchFamily="34" charset="0"/>
                <a:ea typeface="Open Sans" pitchFamily="34" charset="-122"/>
                <a:cs typeface="Open Sans" pitchFamily="34" charset="-120"/>
              </a:rPr>
              <a:t>Add a feature that allows users to compare their marks to peers or other athletes</a:t>
            </a:r>
            <a:endParaRPr lang="en-US" sz="1750" dirty="0"/>
          </a:p>
        </p:txBody>
      </p:sp>
      <p:sp>
        <p:nvSpPr>
          <p:cNvPr id="6" name="Text 4"/>
          <p:cNvSpPr/>
          <p:nvPr/>
        </p:nvSpPr>
        <p:spPr>
          <a:xfrm>
            <a:off x="2393394" y="3715226"/>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39393C"/>
                </a:solidFill>
                <a:latin typeface="Open Sans" pitchFamily="34" charset="0"/>
                <a:ea typeface="Open Sans" pitchFamily="34" charset="-122"/>
                <a:cs typeface="Open Sans" pitchFamily="34" charset="-120"/>
              </a:rPr>
              <a:t>Implement a notification system that sends alerts to clubs when registration for upcoming competitions opens.</a:t>
            </a:r>
            <a:endParaRPr lang="en-US" sz="1750" dirty="0"/>
          </a:p>
        </p:txBody>
      </p:sp>
      <p:sp>
        <p:nvSpPr>
          <p:cNvPr id="7" name="Text 5"/>
          <p:cNvSpPr/>
          <p:nvPr/>
        </p:nvSpPr>
        <p:spPr>
          <a:xfrm>
            <a:off x="2393394" y="4514850"/>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39393C"/>
                </a:solidFill>
                <a:latin typeface="Open Sans" pitchFamily="34" charset="0"/>
                <a:ea typeface="Open Sans" pitchFamily="34" charset="-122"/>
                <a:cs typeface="Open Sans" pitchFamily="34" charset="-120"/>
              </a:rPr>
              <a:t>Improve table responsiveness for smaller screens</a:t>
            </a:r>
            <a:endParaRPr lang="en-US" sz="1750" dirty="0"/>
          </a:p>
        </p:txBody>
      </p:sp>
      <p:sp>
        <p:nvSpPr>
          <p:cNvPr id="8" name="Text 6"/>
          <p:cNvSpPr/>
          <p:nvPr/>
        </p:nvSpPr>
        <p:spPr>
          <a:xfrm>
            <a:off x="2037993" y="5120164"/>
            <a:ext cx="10554414" cy="355402"/>
          </a:xfrm>
          <a:prstGeom prst="rect">
            <a:avLst/>
          </a:prstGeom>
          <a:noFill/>
          <a:ln/>
        </p:spPr>
        <p:txBody>
          <a:bodyPr wrap="none" rtlCol="0" anchor="t"/>
          <a:lstStyle/>
          <a:p>
            <a:pPr indent="0" marL="0">
              <a:lnSpc>
                <a:spcPts val="2799"/>
              </a:lnSpc>
              <a:buNone/>
            </a:pPr>
            <a:r>
              <a:rPr lang="en-US" sz="1750" b="1" dirty="0">
                <a:solidFill>
                  <a:srgbClr val="39393C"/>
                </a:solidFill>
                <a:latin typeface="Open Sans" pitchFamily="34" charset="0"/>
                <a:ea typeface="Open Sans" pitchFamily="34" charset="-122"/>
                <a:cs typeface="Open Sans" pitchFamily="34" charset="-120"/>
              </a:rPr>
              <a:t>Team Effort:</a:t>
            </a:r>
            <a:endParaRPr lang="en-US" sz="1750" dirty="0"/>
          </a:p>
        </p:txBody>
      </p:sp>
      <p:sp>
        <p:nvSpPr>
          <p:cNvPr id="9" name="Text 7"/>
          <p:cNvSpPr/>
          <p:nvPr/>
        </p:nvSpPr>
        <p:spPr>
          <a:xfrm>
            <a:off x="2037993" y="5725477"/>
            <a:ext cx="10554414" cy="1066205"/>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Miguel-2/7</a:t>
            </a:r>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
</a:t>
            </a:r>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João-2/7</a:t>
            </a:r>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
</a:t>
            </a:r>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Ricardo-3/7</a:t>
            </a:r>
            <a:endParaRPr lang="en-US" sz="1750" dirty="0"/>
          </a:p>
        </p:txBody>
      </p:sp>
      <p:pic>
        <p:nvPicPr>
          <p:cNvPr id="1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77967" y="683300"/>
            <a:ext cx="3888462" cy="486013"/>
          </a:xfrm>
          <a:prstGeom prst="rect">
            <a:avLst/>
          </a:prstGeom>
          <a:noFill/>
          <a:ln/>
        </p:spPr>
        <p:txBody>
          <a:bodyPr wrap="none" rtlCol="0" anchor="t"/>
          <a:lstStyle/>
          <a:p>
            <a:pPr indent="0" marL="0">
              <a:lnSpc>
                <a:spcPts val="3827"/>
              </a:lnSpc>
              <a:buNone/>
            </a:pPr>
            <a:r>
              <a:rPr lang="en-US" sz="3062" b="1" dirty="0">
                <a:solidFill>
                  <a:srgbClr val="101014"/>
                </a:solidFill>
                <a:latin typeface="Playfair Display" pitchFamily="34" charset="0"/>
                <a:ea typeface="Playfair Display" pitchFamily="34" charset="-122"/>
                <a:cs typeface="Playfair Display" pitchFamily="34" charset="-120"/>
              </a:rPr>
              <a:t>Project Objectives</a:t>
            </a:r>
            <a:endParaRPr lang="en-US" sz="3062" dirty="0"/>
          </a:p>
        </p:txBody>
      </p:sp>
      <p:sp>
        <p:nvSpPr>
          <p:cNvPr id="6" name="Shape 3"/>
          <p:cNvSpPr/>
          <p:nvPr/>
        </p:nvSpPr>
        <p:spPr>
          <a:xfrm>
            <a:off x="877967" y="1565791"/>
            <a:ext cx="272177" cy="272177"/>
          </a:xfrm>
          <a:prstGeom prst="roundRect">
            <a:avLst>
              <a:gd name="adj" fmla="val 34288"/>
            </a:avLst>
          </a:prstGeom>
          <a:solidFill>
            <a:srgbClr val="DEDEE9"/>
          </a:solidFill>
          <a:ln/>
        </p:spPr>
      </p:sp>
      <p:sp>
        <p:nvSpPr>
          <p:cNvPr id="7" name="Text 4"/>
          <p:cNvSpPr/>
          <p:nvPr/>
        </p:nvSpPr>
        <p:spPr>
          <a:xfrm>
            <a:off x="1305639" y="1577459"/>
            <a:ext cx="6960394" cy="248722"/>
          </a:xfrm>
          <a:prstGeom prst="rect">
            <a:avLst/>
          </a:prstGeom>
          <a:noFill/>
          <a:ln/>
        </p:spPr>
        <p:txBody>
          <a:bodyPr wrap="none" rtlCol="0" anchor="t"/>
          <a:lstStyle/>
          <a:p>
            <a:pPr indent="0" marL="0">
              <a:lnSpc>
                <a:spcPts val="1960"/>
              </a:lnSpc>
              <a:buNone/>
            </a:pPr>
            <a:r>
              <a:rPr lang="en-US" sz="1225" b="1" dirty="0">
                <a:solidFill>
                  <a:srgbClr val="39393C"/>
                </a:solidFill>
                <a:latin typeface="Open Sans" pitchFamily="34" charset="0"/>
                <a:ea typeface="Open Sans" pitchFamily="34" charset="-122"/>
                <a:cs typeface="Open Sans" pitchFamily="34" charset="-120"/>
              </a:rPr>
              <a:t>Define High-level Goals</a:t>
            </a:r>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 </a:t>
            </a:r>
            <a:endParaRPr lang="en-US" sz="1225" dirty="0"/>
          </a:p>
        </p:txBody>
      </p:sp>
      <p:sp>
        <p:nvSpPr>
          <p:cNvPr id="8" name="Text 5"/>
          <p:cNvSpPr/>
          <p:nvPr/>
        </p:nvSpPr>
        <p:spPr>
          <a:xfrm>
            <a:off x="1554480" y="1919407"/>
            <a:ext cx="6711553" cy="497443"/>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39393C"/>
                </a:solidFill>
                <a:latin typeface="Open Sans" pitchFamily="34" charset="0"/>
                <a:ea typeface="Open Sans" pitchFamily="34" charset="-122"/>
                <a:cs typeface="Open Sans" pitchFamily="34" charset="-120"/>
              </a:rPr>
              <a:t>Create a better application for athletes, coaches and users alike to find the information they want about Portuguese Athletics</a:t>
            </a:r>
            <a:endParaRPr lang="en-US" sz="1225" dirty="0"/>
          </a:p>
        </p:txBody>
      </p:sp>
      <p:sp>
        <p:nvSpPr>
          <p:cNvPr id="9" name="Text 6"/>
          <p:cNvSpPr/>
          <p:nvPr/>
        </p:nvSpPr>
        <p:spPr>
          <a:xfrm>
            <a:off x="1554480" y="2479000"/>
            <a:ext cx="6711553"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dirty="0">
                <a:solidFill>
                  <a:srgbClr val="39393C"/>
                </a:solidFill>
                <a:latin typeface="Open Sans" pitchFamily="34" charset="0"/>
                <a:ea typeface="Open Sans" pitchFamily="34" charset="-122"/>
                <a:cs typeface="Open Sans" pitchFamily="34" charset="-120"/>
              </a:rPr>
              <a:t>Create a dynamic navbar with all the links to other pages</a:t>
            </a:r>
            <a:endParaRPr lang="en-US" sz="1225" dirty="0"/>
          </a:p>
        </p:txBody>
      </p:sp>
      <p:sp>
        <p:nvSpPr>
          <p:cNvPr id="10" name="Text 7"/>
          <p:cNvSpPr/>
          <p:nvPr/>
        </p:nvSpPr>
        <p:spPr>
          <a:xfrm>
            <a:off x="1554480" y="2789873"/>
            <a:ext cx="6711553"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dirty="0">
                <a:solidFill>
                  <a:srgbClr val="39393C"/>
                </a:solidFill>
                <a:latin typeface="Open Sans" pitchFamily="34" charset="0"/>
                <a:ea typeface="Open Sans" pitchFamily="34" charset="-122"/>
                <a:cs typeface="Open Sans" pitchFamily="34" charset="-120"/>
              </a:rPr>
              <a:t>Create tables where the information is stored and displayed clearly to the user</a:t>
            </a:r>
            <a:endParaRPr lang="en-US" sz="1225" dirty="0"/>
          </a:p>
        </p:txBody>
      </p:sp>
      <p:sp>
        <p:nvSpPr>
          <p:cNvPr id="11" name="Text 8"/>
          <p:cNvSpPr/>
          <p:nvPr/>
        </p:nvSpPr>
        <p:spPr>
          <a:xfrm>
            <a:off x="1554480" y="3100745"/>
            <a:ext cx="6711553" cy="497443"/>
          </a:xfrm>
          <a:prstGeom prst="rect">
            <a:avLst/>
          </a:prstGeom>
          <a:noFill/>
          <a:ln/>
        </p:spPr>
        <p:txBody>
          <a:bodyPr wrap="square" rtlCol="0" anchor="t"/>
          <a:lstStyle/>
          <a:p>
            <a:pPr algn="l" marL="342900" indent="-342900">
              <a:lnSpc>
                <a:spcPts val="1960"/>
              </a:lnSpc>
              <a:buSzPct val="100000"/>
              <a:buFont typeface="+mj-lt"/>
              <a:buAutoNum type="arabicPeriod" startAt="4"/>
            </a:pPr>
            <a:r>
              <a:rPr lang="en-US" sz="1225" dirty="0">
                <a:solidFill>
                  <a:srgbClr val="39393C"/>
                </a:solidFill>
                <a:latin typeface="Open Sans" pitchFamily="34" charset="0"/>
                <a:ea typeface="Open Sans" pitchFamily="34" charset="-122"/>
                <a:cs typeface="Open Sans" pitchFamily="34" charset="-120"/>
              </a:rPr>
              <a:t>Add options like search bars, sorting options, pagination, so the user can more easily find the information they want to find</a:t>
            </a:r>
            <a:endParaRPr lang="en-US" sz="1225" dirty="0"/>
          </a:p>
        </p:txBody>
      </p:sp>
      <p:sp>
        <p:nvSpPr>
          <p:cNvPr id="12" name="Text 9"/>
          <p:cNvSpPr/>
          <p:nvPr/>
        </p:nvSpPr>
        <p:spPr>
          <a:xfrm>
            <a:off x="1554480" y="3660338"/>
            <a:ext cx="6711553" cy="248722"/>
          </a:xfrm>
          <a:prstGeom prst="rect">
            <a:avLst/>
          </a:prstGeom>
          <a:noFill/>
          <a:ln/>
        </p:spPr>
        <p:txBody>
          <a:bodyPr wrap="none" rtlCol="0" anchor="t"/>
          <a:lstStyle/>
          <a:p>
            <a:pPr algn="l" marL="342900" indent="-342900">
              <a:lnSpc>
                <a:spcPts val="1960"/>
              </a:lnSpc>
              <a:buSzPct val="100000"/>
              <a:buFont typeface="+mj-lt"/>
              <a:buAutoNum type="arabicPeriod" startAt="5"/>
            </a:pPr>
            <a:r>
              <a:rPr lang="en-US" sz="1225" dirty="0">
                <a:solidFill>
                  <a:srgbClr val="39393C"/>
                </a:solidFill>
                <a:latin typeface="Open Sans" pitchFamily="34" charset="0"/>
                <a:ea typeface="Open Sans" pitchFamily="34" charset="-122"/>
                <a:cs typeface="Open Sans" pitchFamily="34" charset="-120"/>
              </a:rPr>
              <a:t>Create beautiful pages where the user interaction is clearly visible.</a:t>
            </a:r>
            <a:endParaRPr lang="en-US" sz="1225" dirty="0"/>
          </a:p>
        </p:txBody>
      </p:sp>
      <p:sp>
        <p:nvSpPr>
          <p:cNvPr id="13" name="Text 10"/>
          <p:cNvSpPr/>
          <p:nvPr/>
        </p:nvSpPr>
        <p:spPr>
          <a:xfrm>
            <a:off x="1305639" y="4002286"/>
            <a:ext cx="6960394" cy="248722"/>
          </a:xfrm>
          <a:prstGeom prst="rect">
            <a:avLst/>
          </a:prstGeom>
          <a:noFill/>
          <a:ln/>
        </p:spPr>
        <p:txBody>
          <a:bodyPr wrap="none" rtlCol="0" anchor="t"/>
          <a:lstStyle/>
          <a:p>
            <a:pPr indent="0" marL="0">
              <a:lnSpc>
                <a:spcPts val="1960"/>
              </a:lnSpc>
              <a:buNone/>
            </a:pPr>
            <a:endParaRPr lang="en-US" sz="1225" dirty="0"/>
          </a:p>
        </p:txBody>
      </p:sp>
      <p:sp>
        <p:nvSpPr>
          <p:cNvPr id="14" name="Text 11"/>
          <p:cNvSpPr/>
          <p:nvPr/>
        </p:nvSpPr>
        <p:spPr>
          <a:xfrm>
            <a:off x="1305639" y="4344233"/>
            <a:ext cx="6960394" cy="248722"/>
          </a:xfrm>
          <a:prstGeom prst="rect">
            <a:avLst/>
          </a:prstGeom>
          <a:noFill/>
          <a:ln/>
        </p:spPr>
        <p:txBody>
          <a:bodyPr wrap="none" rtlCol="0" anchor="t"/>
          <a:lstStyle/>
          <a:p>
            <a:pPr indent="0" marL="0">
              <a:lnSpc>
                <a:spcPts val="1960"/>
              </a:lnSpc>
              <a:buNone/>
            </a:pPr>
            <a:r>
              <a:rPr lang="en-US" sz="1225" b="1" dirty="0">
                <a:solidFill>
                  <a:srgbClr val="39393C"/>
                </a:solidFill>
                <a:latin typeface="Open Sans" pitchFamily="34" charset="0"/>
                <a:ea typeface="Open Sans" pitchFamily="34" charset="-122"/>
                <a:cs typeface="Open Sans" pitchFamily="34" charset="-120"/>
              </a:rPr>
              <a:t>What Are the Expected Outcomes? </a:t>
            </a:r>
            <a:endParaRPr lang="en-US" sz="1225" dirty="0"/>
          </a:p>
        </p:txBody>
      </p:sp>
      <p:sp>
        <p:nvSpPr>
          <p:cNvPr id="15" name="Text 12"/>
          <p:cNvSpPr/>
          <p:nvPr/>
        </p:nvSpPr>
        <p:spPr>
          <a:xfrm>
            <a:off x="1554480" y="4686181"/>
            <a:ext cx="6711553" cy="497443"/>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39393C"/>
                </a:solidFill>
                <a:latin typeface="Open Sans" pitchFamily="34" charset="0"/>
                <a:ea typeface="Open Sans" pitchFamily="34" charset="-122"/>
                <a:cs typeface="Open Sans" pitchFamily="34" charset="-120"/>
              </a:rPr>
              <a:t>Producing an interactive, simple to use and visually pleasing website for users to find the information about Portuguese Athletics they so desire. </a:t>
            </a:r>
            <a:endParaRPr lang="en-US" sz="1225" dirty="0"/>
          </a:p>
        </p:txBody>
      </p:sp>
      <p:sp>
        <p:nvSpPr>
          <p:cNvPr id="16" name="Text 13"/>
          <p:cNvSpPr/>
          <p:nvPr/>
        </p:nvSpPr>
        <p:spPr>
          <a:xfrm>
            <a:off x="1554480" y="5245775"/>
            <a:ext cx="6711553"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dirty="0">
                <a:solidFill>
                  <a:srgbClr val="39393C"/>
                </a:solidFill>
                <a:latin typeface="Open Sans" pitchFamily="34" charset="0"/>
                <a:ea typeface="Open Sans" pitchFamily="34" charset="-122"/>
                <a:cs typeface="Open Sans" pitchFamily="34" charset="-120"/>
              </a:rPr>
              <a:t>Making the user experience all the more enjoyable</a:t>
            </a:r>
            <a:endParaRPr lang="en-US" sz="1225" dirty="0"/>
          </a:p>
        </p:txBody>
      </p:sp>
      <p:sp>
        <p:nvSpPr>
          <p:cNvPr id="17" name="Text 14"/>
          <p:cNvSpPr/>
          <p:nvPr/>
        </p:nvSpPr>
        <p:spPr>
          <a:xfrm>
            <a:off x="1305639" y="5587722"/>
            <a:ext cx="6960394" cy="248722"/>
          </a:xfrm>
          <a:prstGeom prst="rect">
            <a:avLst/>
          </a:prstGeom>
          <a:noFill/>
          <a:ln/>
        </p:spPr>
        <p:txBody>
          <a:bodyPr wrap="none" rtlCol="0" anchor="t"/>
          <a:lstStyle/>
          <a:p>
            <a:pPr indent="0" marL="0">
              <a:lnSpc>
                <a:spcPts val="1960"/>
              </a:lnSpc>
              <a:buNone/>
            </a:pPr>
            <a:r>
              <a:rPr lang="en-US" sz="1225" b="1" dirty="0">
                <a:solidFill>
                  <a:srgbClr val="39393C"/>
                </a:solidFill>
                <a:latin typeface="Open Sans" pitchFamily="34" charset="0"/>
                <a:ea typeface="Open Sans" pitchFamily="34" charset="-122"/>
                <a:cs typeface="Open Sans" pitchFamily="34" charset="-120"/>
              </a:rPr>
              <a:t>What Are the Benefits? -</a:t>
            </a:r>
            <a:pPr indent="0" marL="0">
              <a:lnSpc>
                <a:spcPts val="1960"/>
              </a:lnSpc>
              <a:buNone/>
            </a:pPr>
            <a:r>
              <a:rPr lang="en-US" sz="1225" dirty="0">
                <a:solidFill>
                  <a:srgbClr val="39393C"/>
                </a:solidFill>
                <a:latin typeface="Open Sans" pitchFamily="34" charset="0"/>
                <a:ea typeface="Open Sans" pitchFamily="34" charset="-122"/>
                <a:cs typeface="Open Sans" pitchFamily="34" charset="-120"/>
              </a:rPr>
              <a:t> </a:t>
            </a:r>
            <a:endParaRPr lang="en-US" sz="1225" dirty="0"/>
          </a:p>
        </p:txBody>
      </p:sp>
      <p:sp>
        <p:nvSpPr>
          <p:cNvPr id="18" name="Text 15"/>
          <p:cNvSpPr/>
          <p:nvPr/>
        </p:nvSpPr>
        <p:spPr>
          <a:xfrm>
            <a:off x="1554480" y="5929670"/>
            <a:ext cx="6711553" cy="497443"/>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39393C"/>
                </a:solidFill>
                <a:latin typeface="Open Sans" pitchFamily="34" charset="0"/>
                <a:ea typeface="Open Sans" pitchFamily="34" charset="-122"/>
                <a:cs typeface="Open Sans" pitchFamily="34" charset="-120"/>
              </a:rPr>
              <a:t>Coaches will now be able to more easily search for specific competitions for their athletes to partake on and then register them.</a:t>
            </a:r>
            <a:endParaRPr lang="en-US" sz="1225" dirty="0"/>
          </a:p>
        </p:txBody>
      </p:sp>
      <p:sp>
        <p:nvSpPr>
          <p:cNvPr id="19" name="Text 16"/>
          <p:cNvSpPr/>
          <p:nvPr/>
        </p:nvSpPr>
        <p:spPr>
          <a:xfrm>
            <a:off x="1554480" y="6489263"/>
            <a:ext cx="6711553" cy="497443"/>
          </a:xfrm>
          <a:prstGeom prst="rect">
            <a:avLst/>
          </a:prstGeom>
          <a:noFill/>
          <a:ln/>
        </p:spPr>
        <p:txBody>
          <a:bodyPr wrap="square" rtlCol="0" anchor="t"/>
          <a:lstStyle/>
          <a:p>
            <a:pPr algn="l" marL="342900" indent="-342900">
              <a:lnSpc>
                <a:spcPts val="1960"/>
              </a:lnSpc>
              <a:buSzPct val="100000"/>
              <a:buFont typeface="+mj-lt"/>
              <a:buAutoNum type="arabicPeriod" startAt="2"/>
            </a:pPr>
            <a:r>
              <a:rPr lang="en-US" sz="1225" dirty="0">
                <a:solidFill>
                  <a:srgbClr val="39393C"/>
                </a:solidFill>
                <a:latin typeface="Open Sans" pitchFamily="34" charset="0"/>
                <a:ea typeface="Open Sans" pitchFamily="34" charset="-122"/>
                <a:cs typeface="Open Sans" pitchFamily="34" charset="-120"/>
              </a:rPr>
              <a:t>Athletes will be able to more easily view theirs and other athletes’ stats throughout the years, and the rankings of each one</a:t>
            </a:r>
            <a:endParaRPr lang="en-US" sz="1225" dirty="0"/>
          </a:p>
        </p:txBody>
      </p:sp>
      <p:sp>
        <p:nvSpPr>
          <p:cNvPr id="20" name="Text 17"/>
          <p:cNvSpPr/>
          <p:nvPr/>
        </p:nvSpPr>
        <p:spPr>
          <a:xfrm>
            <a:off x="1554480" y="7048857"/>
            <a:ext cx="6711553" cy="497443"/>
          </a:xfrm>
          <a:prstGeom prst="rect">
            <a:avLst/>
          </a:prstGeom>
          <a:noFill/>
          <a:ln/>
        </p:spPr>
        <p:txBody>
          <a:bodyPr wrap="square" rtlCol="0" anchor="t"/>
          <a:lstStyle/>
          <a:p>
            <a:pPr algn="l" marL="342900" indent="-342900">
              <a:lnSpc>
                <a:spcPts val="1960"/>
              </a:lnSpc>
              <a:buSzPct val="100000"/>
              <a:buFont typeface="+mj-lt"/>
              <a:buAutoNum type="arabicPeriod" startAt="3"/>
            </a:pPr>
            <a:r>
              <a:rPr lang="en-US" sz="1225" dirty="0">
                <a:solidFill>
                  <a:srgbClr val="39393C"/>
                </a:solidFill>
                <a:latin typeface="Open Sans" pitchFamily="34" charset="0"/>
                <a:ea typeface="Open Sans" pitchFamily="34" charset="-122"/>
                <a:cs typeface="Open Sans" pitchFamily="34" charset="-120"/>
              </a:rPr>
              <a:t>Athletes and their families will now be able to more easily find the specific competitions that they have taken part of sometime into the past</a:t>
            </a:r>
            <a:endParaRPr lang="en-US" sz="1225"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105501" y="603409"/>
            <a:ext cx="5483781" cy="685443"/>
          </a:xfrm>
          <a:prstGeom prst="rect">
            <a:avLst/>
          </a:prstGeom>
          <a:noFill/>
          <a:ln/>
        </p:spPr>
        <p:txBody>
          <a:bodyPr wrap="none" rtlCol="0" anchor="t"/>
          <a:lstStyle/>
          <a:p>
            <a:pPr indent="0" marL="0">
              <a:lnSpc>
                <a:spcPts val="5398"/>
              </a:lnSpc>
              <a:buNone/>
            </a:pPr>
            <a:r>
              <a:rPr lang="en-US" sz="4318" b="1" dirty="0">
                <a:solidFill>
                  <a:srgbClr val="101014"/>
                </a:solidFill>
                <a:latin typeface="Playfair Display" pitchFamily="34" charset="0"/>
                <a:ea typeface="Playfair Display" pitchFamily="34" charset="-122"/>
                <a:cs typeface="Playfair Display" pitchFamily="34" charset="-120"/>
              </a:rPr>
              <a:t>Results/Conclusion</a:t>
            </a:r>
            <a:endParaRPr lang="en-US" sz="4318" dirty="0"/>
          </a:p>
        </p:txBody>
      </p:sp>
      <p:sp>
        <p:nvSpPr>
          <p:cNvPr id="5" name="Text 3"/>
          <p:cNvSpPr/>
          <p:nvPr/>
        </p:nvSpPr>
        <p:spPr>
          <a:xfrm>
            <a:off x="2105501" y="1727478"/>
            <a:ext cx="10419278" cy="350877"/>
          </a:xfrm>
          <a:prstGeom prst="rect">
            <a:avLst/>
          </a:prstGeom>
          <a:noFill/>
          <a:ln/>
        </p:spPr>
        <p:txBody>
          <a:bodyPr wrap="none" rtlCol="0" anchor="t"/>
          <a:lstStyle/>
          <a:p>
            <a:pPr indent="0" marL="0">
              <a:lnSpc>
                <a:spcPts val="2764"/>
              </a:lnSpc>
              <a:buNone/>
            </a:pPr>
            <a:r>
              <a:rPr lang="en-US" sz="1727" b="1" dirty="0">
                <a:solidFill>
                  <a:srgbClr val="39393C"/>
                </a:solidFill>
                <a:latin typeface="Open Sans" pitchFamily="34" charset="0"/>
                <a:ea typeface="Open Sans" pitchFamily="34" charset="-122"/>
                <a:cs typeface="Open Sans" pitchFamily="34" charset="-120"/>
              </a:rPr>
              <a:t>Project's best Features:</a:t>
            </a:r>
            <a:endParaRPr lang="en-US" sz="1727" dirty="0"/>
          </a:p>
        </p:txBody>
      </p:sp>
      <p:sp>
        <p:nvSpPr>
          <p:cNvPr id="6" name="Text 4"/>
          <p:cNvSpPr/>
          <p:nvPr/>
        </p:nvSpPr>
        <p:spPr>
          <a:xfrm>
            <a:off x="2456259" y="2325052"/>
            <a:ext cx="10068520" cy="350877"/>
          </a:xfrm>
          <a:prstGeom prst="rect">
            <a:avLst/>
          </a:prstGeom>
          <a:noFill/>
          <a:ln/>
        </p:spPr>
        <p:txBody>
          <a:bodyPr wrap="none" rtlCol="0" anchor="t"/>
          <a:lstStyle/>
          <a:p>
            <a:pPr algn="l" marL="342900" indent="-342900">
              <a:lnSpc>
                <a:spcPts val="2764"/>
              </a:lnSpc>
              <a:buSzPct val="100000"/>
              <a:buChar char="•"/>
            </a:pPr>
            <a:r>
              <a:rPr lang="en-US" sz="1727" dirty="0">
                <a:solidFill>
                  <a:srgbClr val="39393C"/>
                </a:solidFill>
                <a:latin typeface="Open Sans" pitchFamily="34" charset="0"/>
                <a:ea typeface="Open Sans" pitchFamily="34" charset="-122"/>
                <a:cs typeface="Open Sans" pitchFamily="34" charset="-120"/>
              </a:rPr>
              <a:t>Enhanced navigation with a dynamic navbar.</a:t>
            </a:r>
            <a:endParaRPr lang="en-US" sz="1727" dirty="0"/>
          </a:p>
        </p:txBody>
      </p:sp>
      <p:sp>
        <p:nvSpPr>
          <p:cNvPr id="7" name="Text 5"/>
          <p:cNvSpPr/>
          <p:nvPr/>
        </p:nvSpPr>
        <p:spPr>
          <a:xfrm>
            <a:off x="2456259" y="2763560"/>
            <a:ext cx="10068520" cy="350877"/>
          </a:xfrm>
          <a:prstGeom prst="rect">
            <a:avLst/>
          </a:prstGeom>
          <a:noFill/>
          <a:ln/>
        </p:spPr>
        <p:txBody>
          <a:bodyPr wrap="none" rtlCol="0" anchor="t"/>
          <a:lstStyle/>
          <a:p>
            <a:pPr algn="l" marL="342900" indent="-342900">
              <a:lnSpc>
                <a:spcPts val="2764"/>
              </a:lnSpc>
              <a:buSzPct val="100000"/>
              <a:buChar char="•"/>
            </a:pPr>
            <a:r>
              <a:rPr lang="en-US" sz="1727" dirty="0">
                <a:solidFill>
                  <a:srgbClr val="39393C"/>
                </a:solidFill>
                <a:latin typeface="Open Sans" pitchFamily="34" charset="0"/>
                <a:ea typeface="Open Sans" pitchFamily="34" charset="-122"/>
                <a:cs typeface="Open Sans" pitchFamily="34" charset="-120"/>
              </a:rPr>
              <a:t>Clearer information presentation with improved tables.</a:t>
            </a:r>
            <a:endParaRPr lang="en-US" sz="1727" dirty="0"/>
          </a:p>
        </p:txBody>
      </p:sp>
      <p:sp>
        <p:nvSpPr>
          <p:cNvPr id="8" name="Text 6"/>
          <p:cNvSpPr/>
          <p:nvPr/>
        </p:nvSpPr>
        <p:spPr>
          <a:xfrm>
            <a:off x="2456259" y="3202067"/>
            <a:ext cx="10068520" cy="350877"/>
          </a:xfrm>
          <a:prstGeom prst="rect">
            <a:avLst/>
          </a:prstGeom>
          <a:noFill/>
          <a:ln/>
        </p:spPr>
        <p:txBody>
          <a:bodyPr wrap="none" rtlCol="0" anchor="t"/>
          <a:lstStyle/>
          <a:p>
            <a:pPr algn="l" marL="342900" indent="-342900">
              <a:lnSpc>
                <a:spcPts val="2764"/>
              </a:lnSpc>
              <a:buSzPct val="100000"/>
              <a:buChar char="•"/>
            </a:pPr>
            <a:r>
              <a:rPr lang="en-US" sz="1727" dirty="0">
                <a:solidFill>
                  <a:srgbClr val="39393C"/>
                </a:solidFill>
                <a:latin typeface="Open Sans" pitchFamily="34" charset="0"/>
                <a:ea typeface="Open Sans" pitchFamily="34" charset="-122"/>
                <a:cs typeface="Open Sans" pitchFamily="34" charset="-120"/>
              </a:rPr>
              <a:t>User-friendly features like search bars, sorting options, and pagination.</a:t>
            </a:r>
            <a:endParaRPr lang="en-US" sz="1727" dirty="0"/>
          </a:p>
        </p:txBody>
      </p:sp>
      <p:sp>
        <p:nvSpPr>
          <p:cNvPr id="9" name="Text 7"/>
          <p:cNvSpPr/>
          <p:nvPr/>
        </p:nvSpPr>
        <p:spPr>
          <a:xfrm>
            <a:off x="2456259" y="3640574"/>
            <a:ext cx="10068520" cy="350877"/>
          </a:xfrm>
          <a:prstGeom prst="rect">
            <a:avLst/>
          </a:prstGeom>
          <a:noFill/>
          <a:ln/>
        </p:spPr>
        <p:txBody>
          <a:bodyPr wrap="none" rtlCol="0" anchor="t"/>
          <a:lstStyle/>
          <a:p>
            <a:pPr algn="l" marL="342900" indent="-342900">
              <a:lnSpc>
                <a:spcPts val="2764"/>
              </a:lnSpc>
              <a:buSzPct val="100000"/>
              <a:buChar char="•"/>
            </a:pPr>
            <a:r>
              <a:rPr lang="en-US" sz="1727" dirty="0">
                <a:solidFill>
                  <a:srgbClr val="39393C"/>
                </a:solidFill>
                <a:latin typeface="Open Sans" pitchFamily="34" charset="0"/>
                <a:ea typeface="Open Sans" pitchFamily="34" charset="-122"/>
                <a:cs typeface="Open Sans" pitchFamily="34" charset="-120"/>
              </a:rPr>
              <a:t>Visually appealing design and consistent user interaction across all pages.</a:t>
            </a:r>
            <a:endParaRPr lang="en-US" sz="1727" dirty="0"/>
          </a:p>
        </p:txBody>
      </p:sp>
      <p:sp>
        <p:nvSpPr>
          <p:cNvPr id="10" name="Text 8"/>
          <p:cNvSpPr/>
          <p:nvPr/>
        </p:nvSpPr>
        <p:spPr>
          <a:xfrm>
            <a:off x="2105501" y="4238149"/>
            <a:ext cx="10419278" cy="350877"/>
          </a:xfrm>
          <a:prstGeom prst="rect">
            <a:avLst/>
          </a:prstGeom>
          <a:noFill/>
          <a:ln/>
        </p:spPr>
        <p:txBody>
          <a:bodyPr wrap="none" rtlCol="0" anchor="t"/>
          <a:lstStyle/>
          <a:p>
            <a:pPr indent="0" marL="0">
              <a:lnSpc>
                <a:spcPts val="2764"/>
              </a:lnSpc>
              <a:buNone/>
            </a:pPr>
            <a:r>
              <a:rPr lang="en-US" sz="1727" b="1" dirty="0">
                <a:solidFill>
                  <a:srgbClr val="39393C"/>
                </a:solidFill>
                <a:latin typeface="Open Sans" pitchFamily="34" charset="0"/>
                <a:ea typeface="Open Sans" pitchFamily="34" charset="-122"/>
                <a:cs typeface="Open Sans" pitchFamily="34" charset="-120"/>
              </a:rPr>
              <a:t>Features Still to Upgrade:</a:t>
            </a:r>
            <a:endParaRPr lang="en-US" sz="1727" dirty="0"/>
          </a:p>
        </p:txBody>
      </p:sp>
      <p:sp>
        <p:nvSpPr>
          <p:cNvPr id="11" name="Text 9"/>
          <p:cNvSpPr/>
          <p:nvPr/>
        </p:nvSpPr>
        <p:spPr>
          <a:xfrm>
            <a:off x="2456259" y="4835723"/>
            <a:ext cx="10068520" cy="701754"/>
          </a:xfrm>
          <a:prstGeom prst="rect">
            <a:avLst/>
          </a:prstGeom>
          <a:noFill/>
          <a:ln/>
        </p:spPr>
        <p:txBody>
          <a:bodyPr wrap="square" rtlCol="0" anchor="t"/>
          <a:lstStyle/>
          <a:p>
            <a:pPr algn="l" marL="342900" indent="-342900">
              <a:lnSpc>
                <a:spcPts val="2764"/>
              </a:lnSpc>
              <a:buSzPct val="100000"/>
              <a:buChar char="•"/>
            </a:pPr>
            <a:r>
              <a:rPr lang="en-US" sz="1727" dirty="0">
                <a:solidFill>
                  <a:srgbClr val="39393C"/>
                </a:solidFill>
                <a:latin typeface="Open Sans" pitchFamily="34" charset="0"/>
                <a:ea typeface="Open Sans" pitchFamily="34" charset="-122"/>
                <a:cs typeface="Open Sans" pitchFamily="34" charset="-120"/>
              </a:rPr>
              <a:t>Create compatible and attractive styles for all pages to improve responsiveness and flexibility for different screen sizes.</a:t>
            </a:r>
            <a:endParaRPr lang="en-US" sz="1727" dirty="0"/>
          </a:p>
        </p:txBody>
      </p:sp>
      <p:sp>
        <p:nvSpPr>
          <p:cNvPr id="12" name="Text 10"/>
          <p:cNvSpPr/>
          <p:nvPr/>
        </p:nvSpPr>
        <p:spPr>
          <a:xfrm>
            <a:off x="2456259" y="5625108"/>
            <a:ext cx="10068520" cy="701754"/>
          </a:xfrm>
          <a:prstGeom prst="rect">
            <a:avLst/>
          </a:prstGeom>
          <a:noFill/>
          <a:ln/>
        </p:spPr>
        <p:txBody>
          <a:bodyPr wrap="square" rtlCol="0" anchor="t"/>
          <a:lstStyle/>
          <a:p>
            <a:pPr algn="l" marL="342900" indent="-342900">
              <a:lnSpc>
                <a:spcPts val="2764"/>
              </a:lnSpc>
              <a:buSzPct val="100000"/>
              <a:buChar char="•"/>
            </a:pPr>
            <a:r>
              <a:rPr lang="en-US" sz="1727" dirty="0">
                <a:solidFill>
                  <a:srgbClr val="39393C"/>
                </a:solidFill>
                <a:latin typeface="Open Sans" pitchFamily="34" charset="0"/>
                <a:ea typeface="Open Sans" pitchFamily="34" charset="-122"/>
                <a:cs typeface="Open Sans" pitchFamily="34" charset="-120"/>
              </a:rPr>
              <a:t>Develop a calendar to visually display competition days and integrate with other functionalities and page styles.</a:t>
            </a:r>
            <a:endParaRPr lang="en-US" sz="1727" dirty="0"/>
          </a:p>
        </p:txBody>
      </p:sp>
      <p:sp>
        <p:nvSpPr>
          <p:cNvPr id="13" name="Text 11"/>
          <p:cNvSpPr/>
          <p:nvPr/>
        </p:nvSpPr>
        <p:spPr>
          <a:xfrm>
            <a:off x="2105501" y="6573560"/>
            <a:ext cx="10419278" cy="1052632"/>
          </a:xfrm>
          <a:prstGeom prst="rect">
            <a:avLst/>
          </a:prstGeom>
          <a:noFill/>
          <a:ln/>
        </p:spPr>
        <p:txBody>
          <a:bodyPr wrap="square" rtlCol="0" anchor="t"/>
          <a:lstStyle/>
          <a:p>
            <a:pPr indent="0" marL="0">
              <a:lnSpc>
                <a:spcPts val="2764"/>
              </a:lnSpc>
              <a:buNone/>
            </a:pPr>
            <a:r>
              <a:rPr lang="en-US" sz="1727" b="1" dirty="0">
                <a:solidFill>
                  <a:srgbClr val="39393C"/>
                </a:solidFill>
                <a:latin typeface="Open Sans" pitchFamily="34" charset="0"/>
                <a:ea typeface="Open Sans" pitchFamily="34" charset="-122"/>
                <a:cs typeface="Open Sans" pitchFamily="34" charset="-120"/>
              </a:rPr>
              <a:t>Final Conclusion:</a:t>
            </a:r>
            <a:pPr indent="0" marL="0">
              <a:lnSpc>
                <a:spcPts val="2764"/>
              </a:lnSpc>
              <a:buNone/>
            </a:pPr>
            <a:r>
              <a:rPr lang="en-US" sz="1727" dirty="0">
                <a:solidFill>
                  <a:srgbClr val="39393C"/>
                </a:solidFill>
                <a:latin typeface="Open Sans" pitchFamily="34" charset="0"/>
                <a:ea typeface="Open Sans" pitchFamily="34" charset="-122"/>
                <a:cs typeface="Open Sans" pitchFamily="34" charset="-120"/>
              </a:rPr>
              <a:t> We have successfully created a more user-friendly website that makes it easier to find information about Portuguese athletics. This enhancement benefits athletes, coaches, and users by providing a more intuitive and enjoyable browsing experience.</a:t>
            </a:r>
            <a:endParaRPr lang="en-US" sz="1727"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341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0" y="0"/>
            <a:ext cx="14630400" cy="8233410"/>
          </a:xfrm>
          <a:prstGeom prst="rect">
            <a:avLst/>
          </a:prstGeom>
        </p:spPr>
      </p:pic>
      <p:sp>
        <p:nvSpPr>
          <p:cNvPr id="5" name="Shape 2"/>
          <p:cNvSpPr/>
          <p:nvPr/>
        </p:nvSpPr>
        <p:spPr>
          <a:xfrm>
            <a:off x="0" y="0"/>
            <a:ext cx="14630400" cy="8233410"/>
          </a:xfrm>
          <a:prstGeom prst="rect">
            <a:avLst/>
          </a:prstGeom>
          <a:solidFill>
            <a:srgbClr val="F3F3F7">
              <a:alpha val="85000"/>
            </a:srgbClr>
          </a:solidFill>
          <a:ln/>
        </p:spPr>
      </p:sp>
      <p:sp>
        <p:nvSpPr>
          <p:cNvPr id="6" name="Text 3"/>
          <p:cNvSpPr/>
          <p:nvPr/>
        </p:nvSpPr>
        <p:spPr>
          <a:xfrm>
            <a:off x="2601039" y="545783"/>
            <a:ext cx="4962168" cy="620316"/>
          </a:xfrm>
          <a:prstGeom prst="rect">
            <a:avLst/>
          </a:prstGeom>
          <a:noFill/>
          <a:ln/>
        </p:spPr>
        <p:txBody>
          <a:bodyPr wrap="none" rtlCol="0" anchor="t"/>
          <a:lstStyle/>
          <a:p>
            <a:pPr indent="0" marL="0">
              <a:lnSpc>
                <a:spcPts val="4884"/>
              </a:lnSpc>
              <a:buNone/>
            </a:pPr>
            <a:r>
              <a:rPr lang="en-US" sz="3907" b="1" dirty="0">
                <a:solidFill>
                  <a:srgbClr val="101014"/>
                </a:solidFill>
                <a:latin typeface="Playfair Display" pitchFamily="34" charset="0"/>
                <a:ea typeface="Playfair Display" pitchFamily="34" charset="-122"/>
                <a:cs typeface="Playfair Display" pitchFamily="34" charset="-120"/>
              </a:rPr>
              <a:t>Personas</a:t>
            </a:r>
            <a:endParaRPr lang="en-US" sz="3907" dirty="0"/>
          </a:p>
        </p:txBody>
      </p:sp>
      <p:sp>
        <p:nvSpPr>
          <p:cNvPr id="7" name="Shape 4"/>
          <p:cNvSpPr/>
          <p:nvPr/>
        </p:nvSpPr>
        <p:spPr>
          <a:xfrm>
            <a:off x="2601039" y="1463754"/>
            <a:ext cx="4614863" cy="6223873"/>
          </a:xfrm>
          <a:prstGeom prst="roundRect">
            <a:avLst>
              <a:gd name="adj" fmla="val 2581"/>
            </a:avLst>
          </a:prstGeom>
          <a:solidFill>
            <a:srgbClr val="DEDEE9"/>
          </a:solidFill>
          <a:ln/>
        </p:spPr>
      </p:sp>
      <p:sp>
        <p:nvSpPr>
          <p:cNvPr id="8" name="Text 5"/>
          <p:cNvSpPr/>
          <p:nvPr/>
        </p:nvSpPr>
        <p:spPr>
          <a:xfrm>
            <a:off x="2799517" y="1662232"/>
            <a:ext cx="2481024" cy="310158"/>
          </a:xfrm>
          <a:prstGeom prst="rect">
            <a:avLst/>
          </a:prstGeom>
          <a:noFill/>
          <a:ln/>
        </p:spPr>
        <p:txBody>
          <a:bodyPr wrap="none" rtlCol="0" anchor="t"/>
          <a:lstStyle/>
          <a:p>
            <a:pPr indent="0" marL="0">
              <a:lnSpc>
                <a:spcPts val="2442"/>
              </a:lnSpc>
              <a:buNone/>
            </a:pPr>
            <a:r>
              <a:rPr lang="en-US" sz="1954" b="1" dirty="0">
                <a:solidFill>
                  <a:srgbClr val="101014"/>
                </a:solidFill>
                <a:latin typeface="Playfair Display" pitchFamily="34" charset="0"/>
                <a:ea typeface="Playfair Display" pitchFamily="34" charset="-122"/>
                <a:cs typeface="Playfair Display" pitchFamily="34" charset="-120"/>
              </a:rPr>
              <a:t>Persona - Treinador</a:t>
            </a:r>
            <a:endParaRPr lang="en-US" sz="1954" dirty="0"/>
          </a:p>
        </p:txBody>
      </p:sp>
      <p:sp>
        <p:nvSpPr>
          <p:cNvPr id="9" name="Text 6"/>
          <p:cNvSpPr/>
          <p:nvPr/>
        </p:nvSpPr>
        <p:spPr>
          <a:xfrm>
            <a:off x="3116937" y="2091452"/>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Name: Renato </a:t>
            </a:r>
            <a:endParaRPr lang="en-US" sz="1563" dirty="0"/>
          </a:p>
        </p:txBody>
      </p:sp>
      <p:sp>
        <p:nvSpPr>
          <p:cNvPr id="10" name="Text 7"/>
          <p:cNvSpPr/>
          <p:nvPr/>
        </p:nvSpPr>
        <p:spPr>
          <a:xfrm>
            <a:off x="3116937" y="2488287"/>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Age : 40 Gender: </a:t>
            </a:r>
            <a:endParaRPr lang="en-US" sz="1563" dirty="0"/>
          </a:p>
        </p:txBody>
      </p:sp>
      <p:sp>
        <p:nvSpPr>
          <p:cNvPr id="11" name="Text 8"/>
          <p:cNvSpPr/>
          <p:nvPr/>
        </p:nvSpPr>
        <p:spPr>
          <a:xfrm>
            <a:off x="3116937" y="2885123"/>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Male Location: </a:t>
            </a:r>
            <a:endParaRPr lang="en-US" sz="1563" dirty="0"/>
          </a:p>
        </p:txBody>
      </p:sp>
      <p:sp>
        <p:nvSpPr>
          <p:cNvPr id="12" name="Text 9"/>
          <p:cNvSpPr/>
          <p:nvPr/>
        </p:nvSpPr>
        <p:spPr>
          <a:xfrm>
            <a:off x="3116937" y="3281958"/>
            <a:ext cx="3900488" cy="635079"/>
          </a:xfrm>
          <a:prstGeom prst="rect">
            <a:avLst/>
          </a:prstGeom>
          <a:noFill/>
          <a:ln/>
        </p:spPr>
        <p:txBody>
          <a:bodyPr wrap="squar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Aveiro Profession: Seller, coach and club manager </a:t>
            </a:r>
            <a:endParaRPr lang="en-US" sz="1563" dirty="0"/>
          </a:p>
        </p:txBody>
      </p:sp>
      <p:sp>
        <p:nvSpPr>
          <p:cNvPr id="13" name="Text 10"/>
          <p:cNvSpPr/>
          <p:nvPr/>
        </p:nvSpPr>
        <p:spPr>
          <a:xfrm>
            <a:off x="3116937" y="3996333"/>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Main motivation and goals: </a:t>
            </a:r>
            <a:endParaRPr lang="en-US" sz="1563" dirty="0"/>
          </a:p>
        </p:txBody>
      </p:sp>
      <p:sp>
        <p:nvSpPr>
          <p:cNvPr id="14" name="Text 11"/>
          <p:cNvSpPr/>
          <p:nvPr/>
        </p:nvSpPr>
        <p:spPr>
          <a:xfrm>
            <a:off x="2799517" y="4432935"/>
            <a:ext cx="4217908" cy="1587698"/>
          </a:xfrm>
          <a:prstGeom prst="rect">
            <a:avLst/>
          </a:prstGeom>
          <a:noFill/>
          <a:ln/>
        </p:spPr>
        <p:txBody>
          <a:bodyPr wrap="square" rtlCol="0" anchor="t"/>
          <a:lstStyle/>
          <a:p>
            <a:pPr indent="0" marL="0">
              <a:lnSpc>
                <a:spcPts val="2501"/>
              </a:lnSpc>
              <a:buNone/>
            </a:pPr>
            <a:r>
              <a:rPr lang="en-US" sz="1563" dirty="0">
                <a:solidFill>
                  <a:srgbClr val="39393C"/>
                </a:solidFill>
                <a:latin typeface="Open Sans" pitchFamily="34" charset="0"/>
                <a:ea typeface="Open Sans" pitchFamily="34" charset="-122"/>
                <a:cs typeface="Open Sans" pitchFamily="34" charset="-120"/>
              </a:rPr>
              <a:t>      1.search for the ideal competitions to fit into the training calendar. of each athlete as best as possible, in order to guarantee their maximum performance and the availability of the club's resources.</a:t>
            </a:r>
            <a:endParaRPr lang="en-US" sz="1563" dirty="0"/>
          </a:p>
        </p:txBody>
      </p:sp>
      <p:sp>
        <p:nvSpPr>
          <p:cNvPr id="15" name="Text 12"/>
          <p:cNvSpPr/>
          <p:nvPr/>
        </p:nvSpPr>
        <p:spPr>
          <a:xfrm>
            <a:off x="2799517" y="6139696"/>
            <a:ext cx="4217908" cy="635079"/>
          </a:xfrm>
          <a:prstGeom prst="rect">
            <a:avLst/>
          </a:prstGeom>
          <a:noFill/>
          <a:ln/>
        </p:spPr>
        <p:txBody>
          <a:bodyPr wrap="square" rtlCol="0" anchor="t"/>
          <a:lstStyle/>
          <a:p>
            <a:pPr indent="0" marL="0">
              <a:lnSpc>
                <a:spcPts val="2501"/>
              </a:lnSpc>
              <a:buNone/>
            </a:pPr>
            <a:r>
              <a:rPr lang="en-US" sz="1563" dirty="0">
                <a:solidFill>
                  <a:srgbClr val="39393C"/>
                </a:solidFill>
                <a:latin typeface="Open Sans" pitchFamily="34" charset="0"/>
                <a:ea typeface="Open Sans" pitchFamily="34" charset="-122"/>
                <a:cs typeface="Open Sans" pitchFamily="34" charset="-120"/>
              </a:rPr>
              <a:t>      2.View his athletes rankings and other athletes rankings</a:t>
            </a:r>
            <a:endParaRPr lang="en-US" sz="1563" dirty="0"/>
          </a:p>
        </p:txBody>
      </p:sp>
      <p:sp>
        <p:nvSpPr>
          <p:cNvPr id="16" name="Shape 13"/>
          <p:cNvSpPr/>
          <p:nvPr/>
        </p:nvSpPr>
        <p:spPr>
          <a:xfrm>
            <a:off x="7414379" y="1463754"/>
            <a:ext cx="4614863" cy="6223873"/>
          </a:xfrm>
          <a:prstGeom prst="roundRect">
            <a:avLst>
              <a:gd name="adj" fmla="val 2581"/>
            </a:avLst>
          </a:prstGeom>
          <a:solidFill>
            <a:srgbClr val="DEDEE9"/>
          </a:solidFill>
          <a:ln/>
        </p:spPr>
      </p:sp>
      <p:sp>
        <p:nvSpPr>
          <p:cNvPr id="17" name="Text 14"/>
          <p:cNvSpPr/>
          <p:nvPr/>
        </p:nvSpPr>
        <p:spPr>
          <a:xfrm>
            <a:off x="7612856" y="1662232"/>
            <a:ext cx="2481024" cy="310158"/>
          </a:xfrm>
          <a:prstGeom prst="rect">
            <a:avLst/>
          </a:prstGeom>
          <a:noFill/>
          <a:ln/>
        </p:spPr>
        <p:txBody>
          <a:bodyPr wrap="none" rtlCol="0" anchor="t"/>
          <a:lstStyle/>
          <a:p>
            <a:pPr indent="0" marL="0">
              <a:lnSpc>
                <a:spcPts val="2442"/>
              </a:lnSpc>
              <a:buNone/>
            </a:pPr>
            <a:r>
              <a:rPr lang="en-US" sz="1954" b="1" dirty="0">
                <a:solidFill>
                  <a:srgbClr val="101014"/>
                </a:solidFill>
                <a:latin typeface="Playfair Display" pitchFamily="34" charset="0"/>
                <a:ea typeface="Playfair Display" pitchFamily="34" charset="-122"/>
                <a:cs typeface="Playfair Display" pitchFamily="34" charset="-120"/>
              </a:rPr>
              <a:t>Persona - Atleta</a:t>
            </a:r>
            <a:endParaRPr lang="en-US" sz="1954" dirty="0"/>
          </a:p>
        </p:txBody>
      </p:sp>
      <p:sp>
        <p:nvSpPr>
          <p:cNvPr id="18" name="Text 15"/>
          <p:cNvSpPr/>
          <p:nvPr/>
        </p:nvSpPr>
        <p:spPr>
          <a:xfrm>
            <a:off x="7930277" y="2091452"/>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Name: Tomás</a:t>
            </a:r>
            <a:endParaRPr lang="en-US" sz="1563" dirty="0"/>
          </a:p>
        </p:txBody>
      </p:sp>
      <p:sp>
        <p:nvSpPr>
          <p:cNvPr id="19" name="Text 16"/>
          <p:cNvSpPr/>
          <p:nvPr/>
        </p:nvSpPr>
        <p:spPr>
          <a:xfrm>
            <a:off x="7930277" y="2488287"/>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Age : 17</a:t>
            </a:r>
            <a:endParaRPr lang="en-US" sz="1563" dirty="0"/>
          </a:p>
        </p:txBody>
      </p:sp>
      <p:sp>
        <p:nvSpPr>
          <p:cNvPr id="20" name="Text 17"/>
          <p:cNvSpPr/>
          <p:nvPr/>
        </p:nvSpPr>
        <p:spPr>
          <a:xfrm>
            <a:off x="7930277" y="2885123"/>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Gender: Male</a:t>
            </a:r>
            <a:endParaRPr lang="en-US" sz="1563" dirty="0"/>
          </a:p>
        </p:txBody>
      </p:sp>
      <p:sp>
        <p:nvSpPr>
          <p:cNvPr id="21" name="Text 18"/>
          <p:cNvSpPr/>
          <p:nvPr/>
        </p:nvSpPr>
        <p:spPr>
          <a:xfrm>
            <a:off x="7930277" y="3281958"/>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Location: Aveiro</a:t>
            </a:r>
            <a:endParaRPr lang="en-US" sz="1563" dirty="0"/>
          </a:p>
        </p:txBody>
      </p:sp>
      <p:sp>
        <p:nvSpPr>
          <p:cNvPr id="22" name="Text 19"/>
          <p:cNvSpPr/>
          <p:nvPr/>
        </p:nvSpPr>
        <p:spPr>
          <a:xfrm>
            <a:off x="7930277" y="3678793"/>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Profession High school student</a:t>
            </a:r>
            <a:endParaRPr lang="en-US" sz="1563" dirty="0"/>
          </a:p>
        </p:txBody>
      </p:sp>
      <p:sp>
        <p:nvSpPr>
          <p:cNvPr id="23" name="Text 20"/>
          <p:cNvSpPr/>
          <p:nvPr/>
        </p:nvSpPr>
        <p:spPr>
          <a:xfrm>
            <a:off x="7930277" y="4075628"/>
            <a:ext cx="3900488" cy="317540"/>
          </a:xfrm>
          <a:prstGeom prst="rect">
            <a:avLst/>
          </a:prstGeom>
          <a:noFill/>
          <a:ln/>
        </p:spPr>
        <p:txBody>
          <a:bodyPr wrap="none" rtlCol="0" anchor="t"/>
          <a:lstStyle/>
          <a:p>
            <a:pPr algn="l" marL="342900" indent="-342900">
              <a:lnSpc>
                <a:spcPts val="2501"/>
              </a:lnSpc>
              <a:buSzPct val="100000"/>
              <a:buChar char="•"/>
            </a:pPr>
            <a:r>
              <a:rPr lang="en-US" sz="1563" dirty="0">
                <a:solidFill>
                  <a:srgbClr val="39393C"/>
                </a:solidFill>
                <a:latin typeface="Open Sans" pitchFamily="34" charset="0"/>
                <a:ea typeface="Open Sans" pitchFamily="34" charset="-122"/>
                <a:cs typeface="Open Sans" pitchFamily="34" charset="-120"/>
              </a:rPr>
              <a:t>Main Motivations and goals:</a:t>
            </a:r>
            <a:endParaRPr lang="en-US" sz="1563" dirty="0"/>
          </a:p>
        </p:txBody>
      </p:sp>
      <p:sp>
        <p:nvSpPr>
          <p:cNvPr id="24" name="Text 21"/>
          <p:cNvSpPr/>
          <p:nvPr/>
        </p:nvSpPr>
        <p:spPr>
          <a:xfrm>
            <a:off x="7612856" y="4512231"/>
            <a:ext cx="4217908" cy="1270159"/>
          </a:xfrm>
          <a:prstGeom prst="rect">
            <a:avLst/>
          </a:prstGeom>
          <a:noFill/>
          <a:ln/>
        </p:spPr>
        <p:txBody>
          <a:bodyPr wrap="square" rtlCol="0" anchor="t"/>
          <a:lstStyle/>
          <a:p>
            <a:pPr indent="0" marL="0">
              <a:lnSpc>
                <a:spcPts val="2501"/>
              </a:lnSpc>
              <a:buNone/>
            </a:pPr>
            <a:r>
              <a:rPr lang="en-US" sz="1563" dirty="0">
                <a:solidFill>
                  <a:srgbClr val="39393C"/>
                </a:solidFill>
                <a:latin typeface="Open Sans" pitchFamily="34" charset="0"/>
                <a:ea typeface="Open Sans" pitchFamily="34" charset="-122"/>
                <a:cs typeface="Open Sans" pitchFamily="34" charset="-120"/>
              </a:rPr>
              <a:t>      1.Easily find and view not only his statistics and national ranking in his different sports, but also those of other athletes, so he can have an idea of his current position.</a:t>
            </a:r>
            <a:endParaRPr lang="en-US" sz="1563" dirty="0"/>
          </a:p>
        </p:txBody>
      </p:sp>
      <p:sp>
        <p:nvSpPr>
          <p:cNvPr id="25" name="Text 22"/>
          <p:cNvSpPr/>
          <p:nvPr/>
        </p:nvSpPr>
        <p:spPr>
          <a:xfrm>
            <a:off x="7612856" y="5901452"/>
            <a:ext cx="4217908" cy="1587698"/>
          </a:xfrm>
          <a:prstGeom prst="rect">
            <a:avLst/>
          </a:prstGeom>
          <a:noFill/>
          <a:ln/>
        </p:spPr>
        <p:txBody>
          <a:bodyPr wrap="square" rtlCol="0" anchor="t"/>
          <a:lstStyle/>
          <a:p>
            <a:pPr indent="0" marL="0">
              <a:lnSpc>
                <a:spcPts val="2501"/>
              </a:lnSpc>
              <a:buNone/>
            </a:pPr>
            <a:r>
              <a:rPr lang="en-US" sz="1563" dirty="0">
                <a:solidFill>
                  <a:srgbClr val="39393C"/>
                </a:solidFill>
                <a:latin typeface="Open Sans" pitchFamily="34" charset="0"/>
                <a:ea typeface="Open Sans" pitchFamily="34" charset="-122"/>
                <a:cs typeface="Open Sans" pitchFamily="34" charset="-120"/>
              </a:rPr>
              <a:t>      2.Being able to easily find competitions that he has participated in the past, and then view the relevant information, namely what marks he did in the past and who were his opponents</a:t>
            </a:r>
            <a:endParaRPr lang="en-US" sz="1563"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929408"/>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Scenarios</a:t>
            </a:r>
            <a:endParaRPr lang="en-US" sz="4374" dirty="0"/>
          </a:p>
        </p:txBody>
      </p:sp>
      <p:sp>
        <p:nvSpPr>
          <p:cNvPr id="6" name="Text 3"/>
          <p:cNvSpPr/>
          <p:nvPr/>
        </p:nvSpPr>
        <p:spPr>
          <a:xfrm>
            <a:off x="833199" y="2957036"/>
            <a:ext cx="7477601" cy="1421606"/>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 Scenario 1 – Coach looks for competitions with the ideal conditions to register his athletes at different levels, namely the date, the place where the tests will be held and what type of competition it is and which opponents he expects to appear there.</a:t>
            </a:r>
            <a:endParaRPr lang="en-US" sz="1750" dirty="0"/>
          </a:p>
        </p:txBody>
      </p:sp>
      <p:sp>
        <p:nvSpPr>
          <p:cNvPr id="7" name="Text 4"/>
          <p:cNvSpPr/>
          <p:nvPr/>
        </p:nvSpPr>
        <p:spPr>
          <a:xfrm>
            <a:off x="833199" y="4628555"/>
            <a:ext cx="7477601"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 Scenario 2 – Athlete finds his own statistics and rankings and those of other athletes</a:t>
            </a:r>
            <a:endParaRPr lang="en-US" sz="1750" dirty="0"/>
          </a:p>
        </p:txBody>
      </p:sp>
      <p:sp>
        <p:nvSpPr>
          <p:cNvPr id="8" name="Text 5"/>
          <p:cNvSpPr/>
          <p:nvPr/>
        </p:nvSpPr>
        <p:spPr>
          <a:xfrm>
            <a:off x="833199" y="5589270"/>
            <a:ext cx="7477601" cy="710803"/>
          </a:xfrm>
          <a:prstGeom prst="rect">
            <a:avLst/>
          </a:prstGeom>
          <a:noFill/>
          <a:ln/>
        </p:spPr>
        <p:txBody>
          <a:bodyPr wrap="square" rtlCol="0" anchor="t"/>
          <a:lstStyle/>
          <a:p>
            <a:pPr indent="0" marL="0">
              <a:lnSpc>
                <a:spcPts val="2799"/>
              </a:lnSpc>
              <a:buNone/>
            </a:pPr>
            <a:r>
              <a:rPr lang="en-US" sz="1750" dirty="0">
                <a:solidFill>
                  <a:srgbClr val="39393C"/>
                </a:solidFill>
                <a:latin typeface="Open Sans" pitchFamily="34" charset="0"/>
                <a:ea typeface="Open Sans" pitchFamily="34" charset="-122"/>
                <a:cs typeface="Open Sans" pitchFamily="34" charset="-120"/>
              </a:rPr>
              <a:t>• Scenario 3 – Athlete finds a competition that he has participated on a long time ago.</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934760"/>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Tasks</a:t>
            </a:r>
            <a:endParaRPr lang="en-US" sz="4374" dirty="0"/>
          </a:p>
        </p:txBody>
      </p:sp>
      <p:pic>
        <p:nvPicPr>
          <p:cNvPr id="6" name="Image 1" descr="preencoded.png">    </p:cNvPr>
          <p:cNvPicPr>
            <a:picLocks noChangeAspect="1"/>
          </p:cNvPicPr>
          <p:nvPr/>
        </p:nvPicPr>
        <p:blipFill>
          <a:blip r:embed="rId2"/>
          <a:stretch>
            <a:fillRect/>
          </a:stretch>
        </p:blipFill>
        <p:spPr>
          <a:xfrm>
            <a:off x="4490799" y="1962388"/>
            <a:ext cx="1110972" cy="1777484"/>
          </a:xfrm>
          <a:prstGeom prst="rect">
            <a:avLst/>
          </a:prstGeom>
        </p:spPr>
      </p:pic>
      <p:sp>
        <p:nvSpPr>
          <p:cNvPr id="7" name="Text 3"/>
          <p:cNvSpPr/>
          <p:nvPr/>
        </p:nvSpPr>
        <p:spPr>
          <a:xfrm>
            <a:off x="5935028" y="2184559"/>
            <a:ext cx="7452598"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Coach finding the ideal competition to register his athletes</a:t>
            </a:r>
            <a:endParaRPr lang="en-US" sz="2187" dirty="0"/>
          </a:p>
        </p:txBody>
      </p:sp>
      <p:sp>
        <p:nvSpPr>
          <p:cNvPr id="8" name="Text 4"/>
          <p:cNvSpPr/>
          <p:nvPr/>
        </p:nvSpPr>
        <p:spPr>
          <a:xfrm>
            <a:off x="5935028" y="2664976"/>
            <a:ext cx="7862173" cy="355402"/>
          </a:xfrm>
          <a:prstGeom prst="rect">
            <a:avLst/>
          </a:prstGeom>
          <a:noFill/>
          <a:ln/>
        </p:spPr>
        <p:txBody>
          <a:bodyPr wrap="none" rtlCol="0" anchor="t"/>
          <a:lstStyle/>
          <a:p>
            <a:pPr algn="l" indent="0" marL="0">
              <a:lnSpc>
                <a:spcPts val="2799"/>
              </a:lnSpc>
              <a:buNone/>
            </a:pPr>
            <a:endParaRPr lang="en-US" sz="1750" dirty="0"/>
          </a:p>
        </p:txBody>
      </p:sp>
      <p:pic>
        <p:nvPicPr>
          <p:cNvPr id="9" name="Image 2" descr="preencoded.png">    </p:cNvPr>
          <p:cNvPicPr>
            <a:picLocks noChangeAspect="1"/>
          </p:cNvPicPr>
          <p:nvPr/>
        </p:nvPicPr>
        <p:blipFill>
          <a:blip r:embed="rId3"/>
          <a:stretch>
            <a:fillRect/>
          </a:stretch>
        </p:blipFill>
        <p:spPr>
          <a:xfrm>
            <a:off x="4490799" y="3739872"/>
            <a:ext cx="1110972" cy="1777484"/>
          </a:xfrm>
          <a:prstGeom prst="rect">
            <a:avLst/>
          </a:prstGeom>
        </p:spPr>
      </p:pic>
      <p:sp>
        <p:nvSpPr>
          <p:cNvPr id="10" name="Text 5"/>
          <p:cNvSpPr/>
          <p:nvPr/>
        </p:nvSpPr>
        <p:spPr>
          <a:xfrm>
            <a:off x="5935028" y="3962043"/>
            <a:ext cx="7309842"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Athlete finds his own statistics and those of other athletes</a:t>
            </a:r>
            <a:endParaRPr lang="en-US" sz="2187" dirty="0"/>
          </a:p>
        </p:txBody>
      </p:sp>
      <p:pic>
        <p:nvPicPr>
          <p:cNvPr id="11" name="Image 3" descr="preencoded.png">    </p:cNvPr>
          <p:cNvPicPr>
            <a:picLocks noChangeAspect="1"/>
          </p:cNvPicPr>
          <p:nvPr/>
        </p:nvPicPr>
        <p:blipFill>
          <a:blip r:embed="rId4"/>
          <a:stretch>
            <a:fillRect/>
          </a:stretch>
        </p:blipFill>
        <p:spPr>
          <a:xfrm>
            <a:off x="4490799" y="5517356"/>
            <a:ext cx="1110972" cy="1777484"/>
          </a:xfrm>
          <a:prstGeom prst="rect">
            <a:avLst/>
          </a:prstGeom>
        </p:spPr>
      </p:pic>
      <p:sp>
        <p:nvSpPr>
          <p:cNvPr id="12" name="Text 6"/>
          <p:cNvSpPr/>
          <p:nvPr/>
        </p:nvSpPr>
        <p:spPr>
          <a:xfrm>
            <a:off x="5935028" y="5739527"/>
            <a:ext cx="7489984" cy="347186"/>
          </a:xfrm>
          <a:prstGeom prst="rect">
            <a:avLst/>
          </a:prstGeom>
          <a:noFill/>
          <a:ln/>
        </p:spPr>
        <p:txBody>
          <a:bodyPr wrap="none" rtlCol="0" anchor="t"/>
          <a:lstStyle/>
          <a:p>
            <a:pPr algn="l"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Athlete finds a competition that he has held for a long time.</a:t>
            </a:r>
            <a:endParaRPr lang="en-US" sz="2187" dirty="0"/>
          </a:p>
        </p:txBody>
      </p:sp>
      <p:sp>
        <p:nvSpPr>
          <p:cNvPr id="13" name="Text 7"/>
          <p:cNvSpPr/>
          <p:nvPr/>
        </p:nvSpPr>
        <p:spPr>
          <a:xfrm>
            <a:off x="5935028" y="6219944"/>
            <a:ext cx="7862173" cy="355402"/>
          </a:xfrm>
          <a:prstGeom prst="rect">
            <a:avLst/>
          </a:prstGeom>
          <a:noFill/>
          <a:ln/>
        </p:spPr>
        <p:txBody>
          <a:bodyPr wrap="none" rtlCol="0" anchor="t"/>
          <a:lstStyle/>
          <a:p>
            <a:pPr algn="l" indent="0" marL="0">
              <a:lnSpc>
                <a:spcPts val="2799"/>
              </a:lnSpc>
              <a:buNone/>
            </a:pP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2219"/>
          </a:xfrm>
          <a:prstGeom prst="rect">
            <a:avLst/>
          </a:prstGeom>
          <a:solidFill>
            <a:srgbClr val="F3F3F7"/>
          </a:solidFill>
          <a:ln/>
        </p:spPr>
      </p:sp>
      <p:sp>
        <p:nvSpPr>
          <p:cNvPr id="4" name="Text 2"/>
          <p:cNvSpPr/>
          <p:nvPr/>
        </p:nvSpPr>
        <p:spPr>
          <a:xfrm>
            <a:off x="2476976" y="560189"/>
            <a:ext cx="5092779" cy="636508"/>
          </a:xfrm>
          <a:prstGeom prst="rect">
            <a:avLst/>
          </a:prstGeom>
          <a:noFill/>
          <a:ln/>
        </p:spPr>
        <p:txBody>
          <a:bodyPr wrap="none" rtlCol="0" anchor="t"/>
          <a:lstStyle/>
          <a:p>
            <a:pPr indent="0" marL="0">
              <a:lnSpc>
                <a:spcPts val="5013"/>
              </a:lnSpc>
              <a:buNone/>
            </a:pPr>
            <a:r>
              <a:rPr lang="en-US" sz="4010" b="1" dirty="0">
                <a:solidFill>
                  <a:srgbClr val="101014"/>
                </a:solidFill>
                <a:latin typeface="Playfair Display" pitchFamily="34" charset="0"/>
                <a:ea typeface="Playfair Display" pitchFamily="34" charset="-122"/>
                <a:cs typeface="Playfair Display" pitchFamily="34" charset="-120"/>
              </a:rPr>
              <a:t>Task 1 Diagram</a:t>
            </a:r>
            <a:endParaRPr lang="en-US" sz="4010" dirty="0"/>
          </a:p>
        </p:txBody>
      </p:sp>
      <p:sp>
        <p:nvSpPr>
          <p:cNvPr id="5" name="Text 3"/>
          <p:cNvSpPr/>
          <p:nvPr/>
        </p:nvSpPr>
        <p:spPr>
          <a:xfrm>
            <a:off x="2476976" y="1502212"/>
            <a:ext cx="6832640" cy="318254"/>
          </a:xfrm>
          <a:prstGeom prst="rect">
            <a:avLst/>
          </a:prstGeom>
          <a:noFill/>
          <a:ln/>
        </p:spPr>
        <p:txBody>
          <a:bodyPr wrap="none" rtlCol="0" anchor="t"/>
          <a:lstStyle/>
          <a:p>
            <a:pPr indent="0" marL="0">
              <a:lnSpc>
                <a:spcPts val="2506"/>
              </a:lnSpc>
              <a:buNone/>
            </a:pPr>
            <a:r>
              <a:rPr lang="en-US" sz="2005" b="1" dirty="0">
                <a:solidFill>
                  <a:srgbClr val="101014"/>
                </a:solidFill>
                <a:latin typeface="Playfair Display" pitchFamily="34" charset="0"/>
                <a:ea typeface="Playfair Display" pitchFamily="34" charset="-122"/>
                <a:cs typeface="Playfair Display" pitchFamily="34" charset="-120"/>
              </a:rPr>
              <a:t>Coach finding the ideal competition to register his athletes</a:t>
            </a:r>
            <a:endParaRPr lang="en-US" sz="2005" dirty="0"/>
          </a:p>
        </p:txBody>
      </p:sp>
      <p:pic>
        <p:nvPicPr>
          <p:cNvPr id="6" name="Image 0" descr="preencoded.png">    </p:cNvPr>
          <p:cNvPicPr>
            <a:picLocks noChangeAspect="1"/>
          </p:cNvPicPr>
          <p:nvPr/>
        </p:nvPicPr>
        <p:blipFill>
          <a:blip r:embed="rId1"/>
          <a:stretch>
            <a:fillRect/>
          </a:stretch>
        </p:blipFill>
        <p:spPr>
          <a:xfrm>
            <a:off x="2476976" y="2125980"/>
            <a:ext cx="6961584" cy="554605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2142887"/>
            <a:ext cx="5554980" cy="694373"/>
          </a:xfrm>
          <a:prstGeom prst="rect">
            <a:avLst/>
          </a:prstGeom>
          <a:noFill/>
          <a:ln/>
        </p:spPr>
        <p:txBody>
          <a:bodyPr wrap="none" rtlCol="0" anchor="t"/>
          <a:lstStyle/>
          <a:p>
            <a:pPr indent="0" marL="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Task 2 Diagram</a:t>
            </a:r>
            <a:endParaRPr lang="en-US" sz="4374" dirty="0"/>
          </a:p>
        </p:txBody>
      </p:sp>
      <p:sp>
        <p:nvSpPr>
          <p:cNvPr id="5" name="Text 3"/>
          <p:cNvSpPr/>
          <p:nvPr/>
        </p:nvSpPr>
        <p:spPr>
          <a:xfrm>
            <a:off x="2037993" y="3170515"/>
            <a:ext cx="7309842" cy="347186"/>
          </a:xfrm>
          <a:prstGeom prst="rect">
            <a:avLst/>
          </a:prstGeom>
          <a:noFill/>
          <a:ln/>
        </p:spPr>
        <p:txBody>
          <a:bodyPr wrap="none" rtlCol="0" anchor="t"/>
          <a:lstStyle/>
          <a:p>
            <a:pPr indent="0" marL="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Athlete finds his own statistics and those of other athletes</a:t>
            </a:r>
            <a:endParaRPr lang="en-US" sz="2187" dirty="0"/>
          </a:p>
        </p:txBody>
      </p:sp>
      <p:pic>
        <p:nvPicPr>
          <p:cNvPr id="6" name="Image 0" descr="preencoded.png">    </p:cNvPr>
          <p:cNvPicPr>
            <a:picLocks noChangeAspect="1"/>
          </p:cNvPicPr>
          <p:nvPr/>
        </p:nvPicPr>
        <p:blipFill>
          <a:blip r:embed="rId1"/>
          <a:stretch>
            <a:fillRect/>
          </a:stretch>
        </p:blipFill>
        <p:spPr>
          <a:xfrm>
            <a:off x="2037993" y="3850958"/>
            <a:ext cx="7513082" cy="2235756"/>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525792" y="554593"/>
            <a:ext cx="5041463" cy="630079"/>
          </a:xfrm>
          <a:prstGeom prst="rect">
            <a:avLst/>
          </a:prstGeom>
          <a:noFill/>
          <a:ln/>
        </p:spPr>
        <p:txBody>
          <a:bodyPr wrap="none" rtlCol="0" anchor="t"/>
          <a:lstStyle/>
          <a:p>
            <a:pPr indent="0" marL="0">
              <a:lnSpc>
                <a:spcPts val="4962"/>
              </a:lnSpc>
              <a:buNone/>
            </a:pPr>
            <a:r>
              <a:rPr lang="en-US" sz="3970" b="1" dirty="0">
                <a:solidFill>
                  <a:srgbClr val="101014"/>
                </a:solidFill>
                <a:latin typeface="Playfair Display" pitchFamily="34" charset="0"/>
                <a:ea typeface="Playfair Display" pitchFamily="34" charset="-122"/>
                <a:cs typeface="Playfair Display" pitchFamily="34" charset="-120"/>
              </a:rPr>
              <a:t>Task 3 - Diagram</a:t>
            </a:r>
            <a:endParaRPr lang="en-US" sz="3970" dirty="0"/>
          </a:p>
        </p:txBody>
      </p:sp>
      <p:sp>
        <p:nvSpPr>
          <p:cNvPr id="5" name="Text 3"/>
          <p:cNvSpPr/>
          <p:nvPr/>
        </p:nvSpPr>
        <p:spPr>
          <a:xfrm>
            <a:off x="2525792" y="1487091"/>
            <a:ext cx="6799540" cy="315039"/>
          </a:xfrm>
          <a:prstGeom prst="rect">
            <a:avLst/>
          </a:prstGeom>
          <a:noFill/>
          <a:ln/>
        </p:spPr>
        <p:txBody>
          <a:bodyPr wrap="none" rtlCol="0" anchor="t"/>
          <a:lstStyle/>
          <a:p>
            <a:pPr indent="0" marL="0">
              <a:lnSpc>
                <a:spcPts val="2481"/>
              </a:lnSpc>
              <a:buNone/>
            </a:pPr>
            <a:r>
              <a:rPr lang="en-US" sz="1985" b="1" dirty="0">
                <a:solidFill>
                  <a:srgbClr val="101014"/>
                </a:solidFill>
                <a:latin typeface="Playfair Display" pitchFamily="34" charset="0"/>
                <a:ea typeface="Playfair Display" pitchFamily="34" charset="-122"/>
                <a:cs typeface="Playfair Display" pitchFamily="34" charset="-120"/>
              </a:rPr>
              <a:t>Athlete finds a competition that he has held for a long time.</a:t>
            </a:r>
            <a:endParaRPr lang="en-US" sz="1985" dirty="0"/>
          </a:p>
        </p:txBody>
      </p:sp>
      <p:pic>
        <p:nvPicPr>
          <p:cNvPr id="6" name="Image 0" descr="preencoded.png">    </p:cNvPr>
          <p:cNvPicPr>
            <a:picLocks noChangeAspect="1"/>
          </p:cNvPicPr>
          <p:nvPr/>
        </p:nvPicPr>
        <p:blipFill>
          <a:blip r:embed="rId1"/>
          <a:stretch>
            <a:fillRect/>
          </a:stretch>
        </p:blipFill>
        <p:spPr>
          <a:xfrm>
            <a:off x="2525792" y="2104549"/>
            <a:ext cx="4246007" cy="5570339"/>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2024-05-23T18:41:19Z</dcterms:created>
  <dcterms:modified xsi:type="dcterms:W3CDTF">2024-05-23T18:41:19Z</dcterms:modified>
</cp:coreProperties>
</file>